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066799"/>
            <a:ext cx="8610600" cy="2533651"/>
          </a:xfrm>
        </p:spPr>
        <p:txBody>
          <a:bodyPr>
            <a:normAutofit/>
          </a:bodyPr>
          <a:lstStyle/>
          <a:p>
            <a:r>
              <a:rPr lang="en-US" sz="5400" b="1" dirty="0" smtClean="0">
                <a:solidFill>
                  <a:srgbClr val="7030A0"/>
                </a:solidFill>
              </a:rPr>
              <a:t>WORKING OF INSTITUTIONS</a:t>
            </a:r>
            <a:endParaRPr lang="en-IN" sz="5400" b="1" dirty="0">
              <a:solidFill>
                <a:srgbClr val="7030A0"/>
              </a:solidFill>
            </a:endParaRPr>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r>
              <a:rPr lang="en-US" b="1" dirty="0" smtClean="0"/>
              <a:t>Parliament &amp; Legislature</a:t>
            </a:r>
            <a:endParaRPr lang="en-IN" b="1" dirty="0"/>
          </a:p>
        </p:txBody>
      </p:sp>
      <p:sp>
        <p:nvSpPr>
          <p:cNvPr id="3" name="Content Placeholder 2"/>
          <p:cNvSpPr>
            <a:spLocks noGrp="1"/>
          </p:cNvSpPr>
          <p:nvPr>
            <p:ph idx="1"/>
          </p:nvPr>
        </p:nvSpPr>
        <p:spPr>
          <a:xfrm>
            <a:off x="304800" y="1600200"/>
            <a:ext cx="8610600" cy="4953000"/>
          </a:xfrm>
        </p:spPr>
        <p:txBody>
          <a:bodyPr/>
          <a:lstStyle/>
          <a:p>
            <a:pPr>
              <a:buNone/>
            </a:pPr>
            <a:r>
              <a:rPr lang="en-US" dirty="0" smtClean="0"/>
              <a:t>Parliament: In all democracies, an assembly of elected representatives exercise supreme political authority on behalf of people. In India such as such as national assembly called Parliament.</a:t>
            </a:r>
          </a:p>
          <a:p>
            <a:pPr>
              <a:buNone/>
            </a:pPr>
            <a:endParaRPr lang="en-US" dirty="0" smtClean="0"/>
          </a:p>
          <a:p>
            <a:pPr>
              <a:buNone/>
            </a:pPr>
            <a:r>
              <a:rPr lang="en-US" dirty="0" smtClean="0"/>
              <a:t>Legislature: The body of elected representatives at the state level is called Legislature or Legislative assembly.</a:t>
            </a:r>
          </a:p>
          <a:p>
            <a:pPr>
              <a:buNone/>
            </a:pPr>
            <a:endParaRPr lang="en-US" dirty="0" smtClean="0"/>
          </a:p>
          <a:p>
            <a:pPr>
              <a:buNone/>
            </a:pPr>
            <a:r>
              <a:rPr lang="en-US" dirty="0" smtClean="0"/>
              <a:t>The name may vary in different countries, but such an assembly exists in every democracy</a:t>
            </a:r>
          </a:p>
          <a:p>
            <a:pPr>
              <a:buNone/>
            </a:pP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1066800"/>
          </a:xfrm>
        </p:spPr>
        <p:txBody>
          <a:bodyPr>
            <a:noAutofit/>
          </a:bodyPr>
          <a:lstStyle/>
          <a:p>
            <a:pPr algn="ctr"/>
            <a:r>
              <a:rPr lang="en-US" sz="4000" b="1" dirty="0" smtClean="0"/>
              <a:t>What are the significance of Parliament in democracy?</a:t>
            </a:r>
            <a:endParaRPr lang="en-IN" sz="4000" b="1" dirty="0"/>
          </a:p>
        </p:txBody>
      </p:sp>
      <p:sp>
        <p:nvSpPr>
          <p:cNvPr id="3" name="Content Placeholder 2"/>
          <p:cNvSpPr>
            <a:spLocks noGrp="1"/>
          </p:cNvSpPr>
          <p:nvPr>
            <p:ph idx="1"/>
          </p:nvPr>
        </p:nvSpPr>
        <p:spPr>
          <a:xfrm>
            <a:off x="0" y="1371600"/>
            <a:ext cx="9144000" cy="5486400"/>
          </a:xfrm>
        </p:spPr>
        <p:txBody>
          <a:bodyPr/>
          <a:lstStyle/>
          <a:p>
            <a:pPr>
              <a:buNone/>
            </a:pPr>
            <a:r>
              <a:rPr lang="en-US" dirty="0" smtClean="0"/>
              <a:t>The parliament exercises political authority on behalf of the people in many ways:</a:t>
            </a:r>
          </a:p>
          <a:p>
            <a:pPr marL="514350" indent="-514350">
              <a:buAutoNum type="arabicPeriod"/>
            </a:pPr>
            <a:r>
              <a:rPr lang="en-US" dirty="0" smtClean="0"/>
              <a:t>Parliament is the final authority for </a:t>
            </a:r>
            <a:r>
              <a:rPr lang="en-US" b="1" dirty="0" smtClean="0">
                <a:solidFill>
                  <a:srgbClr val="FF0000"/>
                </a:solidFill>
              </a:rPr>
              <a:t>making law</a:t>
            </a:r>
            <a:r>
              <a:rPr lang="en-US" dirty="0" smtClean="0"/>
              <a:t> in any country. It can also change existing laws or abolish existing laws and make new ones in their place.</a:t>
            </a:r>
          </a:p>
          <a:p>
            <a:pPr marL="514350" indent="-514350">
              <a:buAutoNum type="arabicPeriod"/>
            </a:pPr>
            <a:r>
              <a:rPr lang="en-US" dirty="0" smtClean="0"/>
              <a:t>Parliament exercises </a:t>
            </a:r>
            <a:r>
              <a:rPr lang="en-US" b="1" dirty="0" smtClean="0">
                <a:solidFill>
                  <a:srgbClr val="FF0000"/>
                </a:solidFill>
              </a:rPr>
              <a:t>control over </a:t>
            </a:r>
            <a:r>
              <a:rPr lang="en-US" dirty="0" smtClean="0"/>
              <a:t>those who run the government. No decision can be taken without the support of the parliament</a:t>
            </a:r>
          </a:p>
          <a:p>
            <a:pPr marL="514350" indent="-514350">
              <a:buAutoNum type="arabicPeriod"/>
            </a:pPr>
            <a:r>
              <a:rPr lang="en-US" dirty="0" smtClean="0"/>
              <a:t>Parliament also control the </a:t>
            </a:r>
            <a:r>
              <a:rPr lang="en-US" b="1" dirty="0" smtClean="0">
                <a:solidFill>
                  <a:srgbClr val="FF0000"/>
                </a:solidFill>
              </a:rPr>
              <a:t>money matters</a:t>
            </a:r>
            <a:r>
              <a:rPr lang="en-US" dirty="0" smtClean="0"/>
              <a:t>.</a:t>
            </a:r>
          </a:p>
          <a:p>
            <a:pPr marL="514350" indent="-514350">
              <a:buAutoNum type="arabicPeriod"/>
            </a:pPr>
            <a:r>
              <a:rPr lang="en-US" dirty="0" smtClean="0"/>
              <a:t>Parliament is the </a:t>
            </a:r>
            <a:r>
              <a:rPr lang="en-US" b="1" dirty="0" smtClean="0">
                <a:solidFill>
                  <a:srgbClr val="FF0000"/>
                </a:solidFill>
              </a:rPr>
              <a:t>highest forum of discussion </a:t>
            </a:r>
            <a:r>
              <a:rPr lang="en-US" dirty="0" smtClean="0"/>
              <a:t>and debate on public issues and national policy in any country. It can seek information about any matter.</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pPr algn="ctr"/>
            <a:r>
              <a:rPr lang="en-US" sz="4400" b="1" dirty="0" smtClean="0"/>
              <a:t>Different houses of Parliament</a:t>
            </a:r>
            <a:endParaRPr lang="en-IN" sz="4400" b="1" dirty="0"/>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dirty="0" smtClean="0"/>
              <a:t>Parliament plays a central role in democracies</a:t>
            </a:r>
          </a:p>
          <a:p>
            <a:r>
              <a:rPr lang="en-US" dirty="0" smtClean="0"/>
              <a:t>The large countries divide the role and powers of the parliament in two parts.</a:t>
            </a:r>
          </a:p>
          <a:p>
            <a:r>
              <a:rPr lang="en-US" dirty="0" smtClean="0"/>
              <a:t>They are called Chambers or Houses</a:t>
            </a:r>
          </a:p>
          <a:p>
            <a:r>
              <a:rPr lang="en-US" dirty="0" smtClean="0"/>
              <a:t>One house is usually directly elected by the people and exercises the real power.</a:t>
            </a:r>
          </a:p>
          <a:p>
            <a:r>
              <a:rPr lang="en-US" dirty="0" smtClean="0"/>
              <a:t>The second house , elected indirectly and perform some special functions. They were looking the interest of various states, regions and federal units.</a:t>
            </a:r>
          </a:p>
          <a:p>
            <a:r>
              <a:rPr lang="en-US" dirty="0" smtClean="0"/>
              <a:t>In India, the parliament consists of two houses- </a:t>
            </a:r>
            <a:r>
              <a:rPr lang="en-US" dirty="0" err="1" smtClean="0">
                <a:solidFill>
                  <a:srgbClr val="FF0000"/>
                </a:solidFill>
              </a:rPr>
              <a:t>Rajya</a:t>
            </a:r>
            <a:r>
              <a:rPr lang="en-US" dirty="0" smtClean="0">
                <a:solidFill>
                  <a:srgbClr val="FF0000"/>
                </a:solidFill>
              </a:rPr>
              <a:t> </a:t>
            </a:r>
            <a:r>
              <a:rPr lang="en-US" dirty="0" err="1" smtClean="0">
                <a:solidFill>
                  <a:srgbClr val="FF0000"/>
                </a:solidFill>
              </a:rPr>
              <a:t>Sabha</a:t>
            </a:r>
            <a:r>
              <a:rPr lang="en-US" dirty="0" smtClean="0">
                <a:solidFill>
                  <a:srgbClr val="FF0000"/>
                </a:solidFill>
              </a:rPr>
              <a:t> </a:t>
            </a:r>
            <a:r>
              <a:rPr lang="en-US" dirty="0" smtClean="0"/>
              <a:t>(Council of States) and </a:t>
            </a:r>
            <a:r>
              <a:rPr lang="en-US" dirty="0" err="1" smtClean="0">
                <a:solidFill>
                  <a:srgbClr val="FF0000"/>
                </a:solidFill>
              </a:rPr>
              <a:t>Lok</a:t>
            </a:r>
            <a:r>
              <a:rPr lang="en-US" dirty="0" smtClean="0">
                <a:solidFill>
                  <a:srgbClr val="FF0000"/>
                </a:solidFill>
              </a:rPr>
              <a:t> </a:t>
            </a:r>
            <a:r>
              <a:rPr lang="en-US" dirty="0" err="1" smtClean="0">
                <a:solidFill>
                  <a:srgbClr val="FF0000"/>
                </a:solidFill>
              </a:rPr>
              <a:t>Sabha</a:t>
            </a:r>
            <a:r>
              <a:rPr lang="en-US" dirty="0" smtClean="0">
                <a:solidFill>
                  <a:srgbClr val="FF0000"/>
                </a:solidFill>
              </a:rPr>
              <a:t> </a:t>
            </a:r>
            <a:r>
              <a:rPr lang="en-US" dirty="0" smtClean="0"/>
              <a:t>(House of the </a:t>
            </a:r>
            <a:r>
              <a:rPr lang="en-US" dirty="0" err="1" smtClean="0"/>
              <a:t>paople</a:t>
            </a:r>
            <a:r>
              <a:rPr lang="en-US" dirty="0" smtClean="0"/>
              <a:t>)</a:t>
            </a:r>
          </a:p>
          <a:p>
            <a:r>
              <a:rPr lang="en-US" dirty="0" smtClean="0"/>
              <a:t>The president of India is a part of the parliament, although she is not a member of either houses</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pPr algn="ctr"/>
            <a:r>
              <a:rPr lang="en-US" sz="4400" b="1" dirty="0" smtClean="0"/>
              <a:t>Discuss- parliament and its two houses</a:t>
            </a:r>
            <a:endParaRPr lang="en-IN" sz="4400" b="1" dirty="0"/>
          </a:p>
        </p:txBody>
      </p:sp>
      <p:sp>
        <p:nvSpPr>
          <p:cNvPr id="3" name="Content Placeholder 2"/>
          <p:cNvSpPr>
            <a:spLocks noGrp="1"/>
          </p:cNvSpPr>
          <p:nvPr>
            <p:ph idx="1"/>
          </p:nvPr>
        </p:nvSpPr>
        <p:spPr>
          <a:xfrm>
            <a:off x="0" y="1295400"/>
            <a:ext cx="9144000" cy="5334000"/>
          </a:xfrm>
        </p:spPr>
        <p:txBody>
          <a:bodyPr/>
          <a:lstStyle/>
          <a:p>
            <a:pPr>
              <a:buNone/>
            </a:pPr>
            <a:r>
              <a:rPr lang="en-US" dirty="0" smtClean="0"/>
              <a:t>In all democracies, an assembly of elected representatives exercises supreme political authority on behalf of the people. In India, such a national assembly of elected representatives is called parliament. At the state level it is called Legislature or Legislative Assembly</a:t>
            </a:r>
          </a:p>
          <a:p>
            <a:pPr>
              <a:buNone/>
            </a:pPr>
            <a:r>
              <a:rPr lang="en-US" dirty="0" smtClean="0"/>
              <a:t>The parliament is the final authority for making laws in any country. It can also change existing laws, or abolish existing laws and make new ones in their place. The parliament exercises control over those who run the government. No decision can be taken without the support of the parliament. Parliament also controls money matters. It is the highest forum of discussion and debate on public issues and national policy in any country.</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normAutofit fontScale="90000"/>
          </a:bodyPr>
          <a:lstStyle/>
          <a:p>
            <a:endParaRPr lang="en-IN" dirty="0"/>
          </a:p>
        </p:txBody>
      </p:sp>
      <p:sp>
        <p:nvSpPr>
          <p:cNvPr id="3" name="Content Placeholder 2"/>
          <p:cNvSpPr>
            <a:spLocks noGrp="1"/>
          </p:cNvSpPr>
          <p:nvPr>
            <p:ph idx="1"/>
          </p:nvPr>
        </p:nvSpPr>
        <p:spPr>
          <a:xfrm>
            <a:off x="0" y="685800"/>
            <a:ext cx="9144000" cy="6172200"/>
          </a:xfrm>
        </p:spPr>
        <p:txBody>
          <a:bodyPr/>
          <a:lstStyle/>
          <a:p>
            <a:r>
              <a:rPr lang="en-US" dirty="0" smtClean="0"/>
              <a:t>The parliament is divided in to two</a:t>
            </a:r>
          </a:p>
          <a:p>
            <a:endParaRPr lang="en-US" b="1" dirty="0" smtClean="0">
              <a:solidFill>
                <a:srgbClr val="FF0000"/>
              </a:solidFill>
            </a:endParaRPr>
          </a:p>
          <a:p>
            <a:pPr>
              <a:buNone/>
            </a:pPr>
            <a:r>
              <a:rPr lang="en-US" b="1" dirty="0" smtClean="0">
                <a:solidFill>
                  <a:srgbClr val="FF0000"/>
                </a:solidFill>
              </a:rPr>
              <a:t>The Houses of People (</a:t>
            </a:r>
            <a:r>
              <a:rPr lang="en-US" b="1" dirty="0" err="1" smtClean="0">
                <a:solidFill>
                  <a:srgbClr val="FF0000"/>
                </a:solidFill>
              </a:rPr>
              <a:t>Lok</a:t>
            </a:r>
            <a:r>
              <a:rPr lang="en-US" b="1" dirty="0" smtClean="0">
                <a:solidFill>
                  <a:srgbClr val="FF0000"/>
                </a:solidFill>
              </a:rPr>
              <a:t> </a:t>
            </a:r>
            <a:r>
              <a:rPr lang="en-US" b="1" dirty="0" err="1" smtClean="0">
                <a:solidFill>
                  <a:srgbClr val="FF0000"/>
                </a:solidFill>
              </a:rPr>
              <a:t>Sabha</a:t>
            </a:r>
            <a:r>
              <a:rPr lang="en-US" b="1" dirty="0" smtClean="0">
                <a:solidFill>
                  <a:srgbClr val="FF0000"/>
                </a:solidFill>
              </a:rPr>
              <a:t>)</a:t>
            </a:r>
          </a:p>
          <a:p>
            <a:r>
              <a:rPr lang="en-US" dirty="0" smtClean="0"/>
              <a:t> It is directly elected by the people and exercises the real power.</a:t>
            </a:r>
          </a:p>
          <a:p>
            <a:r>
              <a:rPr lang="en-US" dirty="0" smtClean="0"/>
              <a:t>The maximum strength of the house is 552 of 530 members are elected from the states and 20 members from the Union Territories. </a:t>
            </a:r>
          </a:p>
          <a:p>
            <a:r>
              <a:rPr lang="en-US" dirty="0" smtClean="0"/>
              <a:t>The present membership of </a:t>
            </a:r>
            <a:r>
              <a:rPr lang="en-US" dirty="0" err="1" smtClean="0"/>
              <a:t>Lok</a:t>
            </a:r>
            <a:r>
              <a:rPr lang="en-US" dirty="0" smtClean="0"/>
              <a:t> </a:t>
            </a:r>
            <a:r>
              <a:rPr lang="en-US" dirty="0" err="1" smtClean="0"/>
              <a:t>Sabha</a:t>
            </a:r>
            <a:r>
              <a:rPr lang="en-US" dirty="0" smtClean="0"/>
              <a:t> is 545.</a:t>
            </a:r>
          </a:p>
          <a:p>
            <a:pPr>
              <a:buNone/>
            </a:pP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914400"/>
            <a:ext cx="8229600" cy="609600"/>
          </a:xfrm>
        </p:spPr>
        <p:txBody>
          <a:bodyPr>
            <a:normAutofit fontScale="90000"/>
          </a:bodyPr>
          <a:lstStyle/>
          <a:p>
            <a:endParaRPr lang="en-IN" dirty="0"/>
          </a:p>
        </p:txBody>
      </p:sp>
      <p:sp>
        <p:nvSpPr>
          <p:cNvPr id="3" name="Content Placeholder 2"/>
          <p:cNvSpPr>
            <a:spLocks noGrp="1"/>
          </p:cNvSpPr>
          <p:nvPr>
            <p:ph idx="1"/>
          </p:nvPr>
        </p:nvSpPr>
        <p:spPr>
          <a:xfrm>
            <a:off x="228600" y="381000"/>
            <a:ext cx="8763000" cy="6248400"/>
          </a:xfrm>
        </p:spPr>
        <p:txBody>
          <a:bodyPr>
            <a:normAutofit/>
          </a:bodyPr>
          <a:lstStyle/>
          <a:p>
            <a:pPr>
              <a:buNone/>
            </a:pPr>
            <a:r>
              <a:rPr lang="en-US" b="1" dirty="0" smtClean="0">
                <a:solidFill>
                  <a:srgbClr val="FF0000"/>
                </a:solidFill>
              </a:rPr>
              <a:t>The Council of States (</a:t>
            </a:r>
            <a:r>
              <a:rPr lang="en-US" b="1" dirty="0" err="1" smtClean="0">
                <a:solidFill>
                  <a:srgbClr val="FF0000"/>
                </a:solidFill>
              </a:rPr>
              <a:t>Rajya</a:t>
            </a:r>
            <a:r>
              <a:rPr lang="en-US" b="1" dirty="0" smtClean="0">
                <a:solidFill>
                  <a:srgbClr val="FF0000"/>
                </a:solidFill>
              </a:rPr>
              <a:t> </a:t>
            </a:r>
            <a:r>
              <a:rPr lang="en-US" b="1" dirty="0" err="1" smtClean="0">
                <a:solidFill>
                  <a:srgbClr val="FF0000"/>
                </a:solidFill>
              </a:rPr>
              <a:t>Sabha</a:t>
            </a:r>
            <a:r>
              <a:rPr lang="en-US" b="1" dirty="0" smtClean="0">
                <a:solidFill>
                  <a:srgbClr val="FF0000"/>
                </a:solidFill>
              </a:rPr>
              <a:t>)</a:t>
            </a:r>
          </a:p>
          <a:p>
            <a:r>
              <a:rPr lang="en-US" dirty="0" smtClean="0"/>
              <a:t>Is usually elected indirectly and performs some special functions</a:t>
            </a:r>
          </a:p>
          <a:p>
            <a:r>
              <a:rPr lang="en-US" dirty="0" smtClean="0"/>
              <a:t>The most common work for the second House is to look after the interests of various states, regions or federal units. </a:t>
            </a:r>
          </a:p>
          <a:p>
            <a:r>
              <a:rPr lang="en-US" dirty="0" smtClean="0"/>
              <a:t>It has not more than 250 members</a:t>
            </a:r>
          </a:p>
          <a:p>
            <a:r>
              <a:rPr lang="en-US" dirty="0" smtClean="0"/>
              <a:t>Twelve of </a:t>
            </a:r>
            <a:r>
              <a:rPr lang="en-US" dirty="0" err="1" smtClean="0"/>
              <a:t>Rajya</a:t>
            </a:r>
            <a:r>
              <a:rPr lang="en-US" dirty="0" smtClean="0"/>
              <a:t> </a:t>
            </a:r>
            <a:r>
              <a:rPr lang="en-US" dirty="0" err="1" smtClean="0"/>
              <a:t>Sabha</a:t>
            </a:r>
            <a:r>
              <a:rPr lang="en-US" dirty="0" smtClean="0"/>
              <a:t> members are nominated by the president from persons who have earned distinction in the field of literature, art, science service.</a:t>
            </a:r>
          </a:p>
          <a:p>
            <a:r>
              <a:rPr lang="en-US" dirty="0" err="1" smtClean="0"/>
              <a:t>Rajya</a:t>
            </a:r>
            <a:r>
              <a:rPr lang="en-US" dirty="0" smtClean="0"/>
              <a:t> </a:t>
            </a:r>
            <a:r>
              <a:rPr lang="en-US" dirty="0" err="1" smtClean="0"/>
              <a:t>Sabha</a:t>
            </a:r>
            <a:r>
              <a:rPr lang="en-US" dirty="0" smtClean="0"/>
              <a:t> is a permanent body.</a:t>
            </a:r>
          </a:p>
          <a:p>
            <a:r>
              <a:rPr lang="en-US" dirty="0" smtClean="0"/>
              <a:t>One third of the members retire every two years.</a:t>
            </a:r>
          </a:p>
          <a:p>
            <a:r>
              <a:rPr lang="en-US" dirty="0" smtClean="0"/>
              <a:t>At present 245 members in </a:t>
            </a:r>
            <a:r>
              <a:rPr lang="en-US" dirty="0" err="1" smtClean="0"/>
              <a:t>Rajya</a:t>
            </a:r>
            <a:r>
              <a:rPr lang="en-US" dirty="0" smtClean="0"/>
              <a:t> </a:t>
            </a:r>
            <a:r>
              <a:rPr lang="en-US" dirty="0" err="1" smtClean="0"/>
              <a:t>Sabha</a:t>
            </a:r>
            <a:r>
              <a:rPr lang="en-US" dirty="0" smtClean="0"/>
              <a:t>, distributed among different states and union territories</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990600"/>
          </a:xfrm>
        </p:spPr>
        <p:txBody>
          <a:bodyPr>
            <a:noAutofit/>
          </a:bodyPr>
          <a:lstStyle/>
          <a:p>
            <a:pPr algn="ctr"/>
            <a:r>
              <a:rPr lang="en-US" sz="4000" b="1" dirty="0" smtClean="0">
                <a:solidFill>
                  <a:srgbClr val="0070C0"/>
                </a:solidFill>
              </a:rPr>
              <a:t>Distinguish between- </a:t>
            </a:r>
            <a:r>
              <a:rPr lang="en-US" sz="4000" b="1" dirty="0" err="1" smtClean="0">
                <a:solidFill>
                  <a:srgbClr val="0070C0"/>
                </a:solidFill>
              </a:rPr>
              <a:t>Lok</a:t>
            </a:r>
            <a:r>
              <a:rPr lang="en-US" sz="4000" b="1" dirty="0" smtClean="0">
                <a:solidFill>
                  <a:srgbClr val="0070C0"/>
                </a:solidFill>
              </a:rPr>
              <a:t> </a:t>
            </a:r>
            <a:r>
              <a:rPr lang="en-US" sz="4000" b="1" dirty="0" err="1" smtClean="0">
                <a:solidFill>
                  <a:srgbClr val="0070C0"/>
                </a:solidFill>
              </a:rPr>
              <a:t>Sabha</a:t>
            </a:r>
            <a:r>
              <a:rPr lang="en-US" sz="4000" b="1" dirty="0" smtClean="0">
                <a:solidFill>
                  <a:srgbClr val="0070C0"/>
                </a:solidFill>
              </a:rPr>
              <a:t> &amp; </a:t>
            </a:r>
            <a:r>
              <a:rPr lang="en-US" sz="4000" b="1" dirty="0" err="1" smtClean="0">
                <a:solidFill>
                  <a:srgbClr val="0070C0"/>
                </a:solidFill>
              </a:rPr>
              <a:t>Rajya</a:t>
            </a:r>
            <a:r>
              <a:rPr lang="en-US" sz="4000" b="1" dirty="0" smtClean="0">
                <a:solidFill>
                  <a:srgbClr val="0070C0"/>
                </a:solidFill>
              </a:rPr>
              <a:t> </a:t>
            </a:r>
            <a:r>
              <a:rPr lang="en-US" sz="4000" b="1" dirty="0" err="1" smtClean="0">
                <a:solidFill>
                  <a:srgbClr val="0070C0"/>
                </a:solidFill>
              </a:rPr>
              <a:t>Sabha</a:t>
            </a:r>
            <a:endParaRPr lang="en-IN" sz="4000" b="1" dirty="0">
              <a:solidFill>
                <a:srgbClr val="0070C0"/>
              </a:solidFill>
            </a:endParaRPr>
          </a:p>
        </p:txBody>
      </p:sp>
      <p:sp>
        <p:nvSpPr>
          <p:cNvPr id="5" name="Text Placeholder 4"/>
          <p:cNvSpPr>
            <a:spLocks noGrp="1"/>
          </p:cNvSpPr>
          <p:nvPr>
            <p:ph type="body" idx="1"/>
          </p:nvPr>
        </p:nvSpPr>
        <p:spPr>
          <a:xfrm>
            <a:off x="228600" y="1219200"/>
            <a:ext cx="4268788" cy="609600"/>
          </a:xfrm>
        </p:spPr>
        <p:txBody>
          <a:bodyPr/>
          <a:lstStyle/>
          <a:p>
            <a:pPr algn="ctr"/>
            <a:r>
              <a:rPr lang="en-US" sz="2800" dirty="0" err="1" smtClean="0">
                <a:solidFill>
                  <a:srgbClr val="FF0000"/>
                </a:solidFill>
              </a:rPr>
              <a:t>Lok</a:t>
            </a:r>
            <a:r>
              <a:rPr lang="en-US" sz="2800" dirty="0" smtClean="0">
                <a:solidFill>
                  <a:srgbClr val="FF0000"/>
                </a:solidFill>
              </a:rPr>
              <a:t> </a:t>
            </a:r>
            <a:r>
              <a:rPr lang="en-US" sz="2800" dirty="0" err="1" smtClean="0">
                <a:solidFill>
                  <a:srgbClr val="FF0000"/>
                </a:solidFill>
              </a:rPr>
              <a:t>Sabha</a:t>
            </a:r>
            <a:endParaRPr lang="en-IN" sz="2800" dirty="0">
              <a:solidFill>
                <a:srgbClr val="FF0000"/>
              </a:solidFill>
            </a:endParaRPr>
          </a:p>
        </p:txBody>
      </p:sp>
      <p:sp>
        <p:nvSpPr>
          <p:cNvPr id="7" name="Text Placeholder 6"/>
          <p:cNvSpPr>
            <a:spLocks noGrp="1"/>
          </p:cNvSpPr>
          <p:nvPr>
            <p:ph type="body" sz="half" idx="3"/>
          </p:nvPr>
        </p:nvSpPr>
        <p:spPr>
          <a:xfrm>
            <a:off x="4645025" y="1219200"/>
            <a:ext cx="4346575" cy="685800"/>
          </a:xfrm>
        </p:spPr>
        <p:txBody>
          <a:bodyPr>
            <a:normAutofit/>
          </a:bodyPr>
          <a:lstStyle/>
          <a:p>
            <a:pPr algn="ctr"/>
            <a:r>
              <a:rPr lang="en-US" sz="2800" dirty="0" err="1" smtClean="0">
                <a:solidFill>
                  <a:srgbClr val="FF0000"/>
                </a:solidFill>
              </a:rPr>
              <a:t>Rajya</a:t>
            </a:r>
            <a:r>
              <a:rPr lang="en-US" sz="2800" dirty="0" smtClean="0">
                <a:solidFill>
                  <a:srgbClr val="FF0000"/>
                </a:solidFill>
              </a:rPr>
              <a:t> </a:t>
            </a:r>
            <a:r>
              <a:rPr lang="en-US" sz="2800" dirty="0" err="1" smtClean="0">
                <a:solidFill>
                  <a:srgbClr val="FF0000"/>
                </a:solidFill>
              </a:rPr>
              <a:t>Sabha</a:t>
            </a:r>
            <a:endParaRPr lang="en-IN" sz="2800" dirty="0">
              <a:solidFill>
                <a:srgbClr val="FF0000"/>
              </a:solidFill>
            </a:endParaRPr>
          </a:p>
        </p:txBody>
      </p:sp>
      <p:sp>
        <p:nvSpPr>
          <p:cNvPr id="6" name="Content Placeholder 5"/>
          <p:cNvSpPr>
            <a:spLocks noGrp="1"/>
          </p:cNvSpPr>
          <p:nvPr>
            <p:ph sz="quarter" idx="2"/>
          </p:nvPr>
        </p:nvSpPr>
        <p:spPr>
          <a:xfrm>
            <a:off x="0" y="2057400"/>
            <a:ext cx="4497388" cy="4800600"/>
          </a:xfrm>
        </p:spPr>
        <p:txBody>
          <a:bodyPr/>
          <a:lstStyle/>
          <a:p>
            <a:r>
              <a:rPr lang="en-US" dirty="0" smtClean="0"/>
              <a:t>Members of </a:t>
            </a:r>
            <a:r>
              <a:rPr lang="en-US" dirty="0" err="1" smtClean="0"/>
              <a:t>Lok</a:t>
            </a:r>
            <a:r>
              <a:rPr lang="en-US" dirty="0" smtClean="0"/>
              <a:t> </a:t>
            </a:r>
            <a:r>
              <a:rPr lang="en-US" dirty="0" err="1" smtClean="0"/>
              <a:t>Sabha</a:t>
            </a:r>
            <a:r>
              <a:rPr lang="en-US" dirty="0" smtClean="0"/>
              <a:t> are directly elected by the eligible voters</a:t>
            </a:r>
          </a:p>
          <a:p>
            <a:r>
              <a:rPr lang="en-US" dirty="0" smtClean="0"/>
              <a:t>The period of </a:t>
            </a:r>
            <a:r>
              <a:rPr lang="en-US" dirty="0" err="1" smtClean="0"/>
              <a:t>Lok</a:t>
            </a:r>
            <a:r>
              <a:rPr lang="en-US" dirty="0" smtClean="0"/>
              <a:t> </a:t>
            </a:r>
            <a:r>
              <a:rPr lang="en-US" dirty="0" err="1" smtClean="0"/>
              <a:t>Sabha</a:t>
            </a:r>
            <a:r>
              <a:rPr lang="en-US" dirty="0" smtClean="0"/>
              <a:t> is five years</a:t>
            </a:r>
          </a:p>
          <a:p>
            <a:r>
              <a:rPr lang="en-US" dirty="0" smtClean="0"/>
              <a:t>The maximum strength 552 members</a:t>
            </a:r>
          </a:p>
          <a:p>
            <a:r>
              <a:rPr lang="en-US" dirty="0" smtClean="0"/>
              <a:t>Money bills can only be introduced in the </a:t>
            </a:r>
            <a:r>
              <a:rPr lang="en-US" dirty="0" err="1" smtClean="0"/>
              <a:t>Lok</a:t>
            </a:r>
            <a:r>
              <a:rPr lang="en-US" dirty="0" smtClean="0"/>
              <a:t> </a:t>
            </a:r>
            <a:r>
              <a:rPr lang="en-US" dirty="0" err="1" smtClean="0"/>
              <a:t>Sabha</a:t>
            </a:r>
            <a:r>
              <a:rPr lang="en-US" dirty="0" smtClean="0"/>
              <a:t>. It grants the money for running the administration of the country</a:t>
            </a:r>
          </a:p>
          <a:p>
            <a:r>
              <a:rPr lang="en-US" dirty="0" smtClean="0"/>
              <a:t>More powerful than </a:t>
            </a:r>
            <a:r>
              <a:rPr lang="en-US" dirty="0" err="1" smtClean="0"/>
              <a:t>Rajya</a:t>
            </a:r>
            <a:r>
              <a:rPr lang="en-US" dirty="0" smtClean="0"/>
              <a:t> </a:t>
            </a:r>
            <a:r>
              <a:rPr lang="en-US" dirty="0" err="1" smtClean="0"/>
              <a:t>Sabha</a:t>
            </a:r>
            <a:endParaRPr lang="en-IN" dirty="0"/>
          </a:p>
        </p:txBody>
      </p:sp>
      <p:sp>
        <p:nvSpPr>
          <p:cNvPr id="8" name="Content Placeholder 7"/>
          <p:cNvSpPr>
            <a:spLocks noGrp="1"/>
          </p:cNvSpPr>
          <p:nvPr>
            <p:ph sz="quarter" idx="4"/>
          </p:nvPr>
        </p:nvSpPr>
        <p:spPr>
          <a:xfrm>
            <a:off x="4645025" y="2057400"/>
            <a:ext cx="4498975" cy="4800600"/>
          </a:xfrm>
        </p:spPr>
        <p:txBody>
          <a:bodyPr/>
          <a:lstStyle/>
          <a:p>
            <a:r>
              <a:rPr lang="en-US" dirty="0" smtClean="0"/>
              <a:t>Members of </a:t>
            </a:r>
            <a:r>
              <a:rPr lang="en-US" dirty="0" err="1" smtClean="0"/>
              <a:t>Rajya</a:t>
            </a:r>
            <a:r>
              <a:rPr lang="en-US" dirty="0" smtClean="0"/>
              <a:t> </a:t>
            </a:r>
            <a:r>
              <a:rPr lang="en-US" dirty="0" err="1" smtClean="0"/>
              <a:t>Sabha</a:t>
            </a:r>
            <a:r>
              <a:rPr lang="en-US" dirty="0" smtClean="0"/>
              <a:t> are elected by the elected members of  state legislative assembly</a:t>
            </a:r>
          </a:p>
          <a:p>
            <a:r>
              <a:rPr lang="en-US" dirty="0" smtClean="0"/>
              <a:t>It is a permanent body, one third of its member retire every two years</a:t>
            </a:r>
          </a:p>
          <a:p>
            <a:r>
              <a:rPr lang="en-US" dirty="0" smtClean="0"/>
              <a:t>It has not more than 250 </a:t>
            </a:r>
            <a:r>
              <a:rPr lang="en-US" dirty="0" err="1" smtClean="0"/>
              <a:t>membres</a:t>
            </a:r>
            <a:endParaRPr lang="en-US" dirty="0" smtClean="0"/>
          </a:p>
          <a:p>
            <a:r>
              <a:rPr lang="en-US" dirty="0" smtClean="0"/>
              <a:t>The </a:t>
            </a:r>
            <a:r>
              <a:rPr lang="en-US" dirty="0" err="1" smtClean="0"/>
              <a:t>Rajya</a:t>
            </a:r>
            <a:r>
              <a:rPr lang="en-US" dirty="0" smtClean="0"/>
              <a:t> </a:t>
            </a:r>
            <a:r>
              <a:rPr lang="en-US" dirty="0" err="1" smtClean="0"/>
              <a:t>Sabha</a:t>
            </a:r>
            <a:r>
              <a:rPr lang="en-US" dirty="0" smtClean="0"/>
              <a:t> does not exercise much power over money bills.</a:t>
            </a:r>
          </a:p>
          <a:p>
            <a:r>
              <a:rPr lang="en-US" dirty="0" smtClean="0"/>
              <a:t>Less powerful than the </a:t>
            </a:r>
            <a:r>
              <a:rPr lang="en-US" dirty="0" err="1" smtClean="0"/>
              <a:t>Lok</a:t>
            </a:r>
            <a:r>
              <a:rPr lang="en-US" dirty="0" smtClean="0"/>
              <a:t> </a:t>
            </a:r>
            <a:r>
              <a:rPr lang="en-US" dirty="0" err="1" smtClean="0"/>
              <a:t>Sabha</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228600"/>
            <a:ext cx="8229600" cy="1066800"/>
          </a:xfrm>
        </p:spPr>
        <p:txBody>
          <a:bodyPr>
            <a:noAutofit/>
          </a:bodyPr>
          <a:lstStyle/>
          <a:p>
            <a:pPr algn="ctr"/>
            <a:r>
              <a:rPr lang="en-US" sz="4000" b="1" dirty="0" smtClean="0">
                <a:solidFill>
                  <a:srgbClr val="FF0000"/>
                </a:solidFill>
              </a:rPr>
              <a:t>Distinguish between Political Executive and Permanent Executive</a:t>
            </a:r>
            <a:endParaRPr lang="en-IN" sz="4000" b="1" dirty="0">
              <a:solidFill>
                <a:srgbClr val="FF0000"/>
              </a:solidFill>
            </a:endParaRPr>
          </a:p>
        </p:txBody>
      </p:sp>
      <p:sp>
        <p:nvSpPr>
          <p:cNvPr id="8" name="Content Placeholder 7"/>
          <p:cNvSpPr>
            <a:spLocks noGrp="1"/>
          </p:cNvSpPr>
          <p:nvPr>
            <p:ph idx="1"/>
          </p:nvPr>
        </p:nvSpPr>
        <p:spPr>
          <a:xfrm>
            <a:off x="152400" y="1524000"/>
            <a:ext cx="8991600" cy="5334000"/>
          </a:xfrm>
        </p:spPr>
        <p:txBody>
          <a:bodyPr>
            <a:normAutofit lnSpcReduction="10000"/>
          </a:bodyPr>
          <a:lstStyle/>
          <a:p>
            <a:pPr>
              <a:buNone/>
            </a:pPr>
            <a:r>
              <a:rPr lang="en-US" dirty="0" smtClean="0"/>
              <a:t>The different levels of government, the functionaries takes the day to day decision but do not exercise supreme power on behalf of the people. These functionaries are called executive, because they are in charge of the execution of the policies of the government</a:t>
            </a:r>
          </a:p>
          <a:p>
            <a:pPr>
              <a:buNone/>
            </a:pPr>
            <a:endParaRPr lang="en-US" dirty="0" smtClean="0"/>
          </a:p>
          <a:p>
            <a:pPr>
              <a:buNone/>
            </a:pPr>
            <a:r>
              <a:rPr lang="en-US" dirty="0" smtClean="0"/>
              <a:t>In democratic country, executive that is elected by the people for a specific period is called the</a:t>
            </a:r>
            <a:r>
              <a:rPr lang="en-US" b="1" dirty="0" smtClean="0">
                <a:solidFill>
                  <a:srgbClr val="7030A0"/>
                </a:solidFill>
              </a:rPr>
              <a:t> Political Executive</a:t>
            </a:r>
          </a:p>
          <a:p>
            <a:pPr>
              <a:buNone/>
            </a:pPr>
            <a:r>
              <a:rPr lang="en-US" dirty="0" err="1" smtClean="0"/>
              <a:t>Eg</a:t>
            </a:r>
            <a:r>
              <a:rPr lang="en-US" dirty="0" smtClean="0"/>
              <a:t>: Political Leaders</a:t>
            </a:r>
          </a:p>
          <a:p>
            <a:pPr>
              <a:buNone/>
            </a:pPr>
            <a:endParaRPr lang="en-US" dirty="0" smtClean="0"/>
          </a:p>
          <a:p>
            <a:pPr>
              <a:buNone/>
            </a:pPr>
            <a:r>
              <a:rPr lang="en-US" dirty="0" smtClean="0"/>
              <a:t>People who are appointed on a long term basis are called the </a:t>
            </a:r>
            <a:r>
              <a:rPr lang="en-US" b="1" dirty="0" smtClean="0">
                <a:solidFill>
                  <a:srgbClr val="7030A0"/>
                </a:solidFill>
              </a:rPr>
              <a:t>Permanent Executive or Civil </a:t>
            </a:r>
            <a:r>
              <a:rPr lang="en-US" b="1" dirty="0" err="1" smtClean="0">
                <a:solidFill>
                  <a:srgbClr val="7030A0"/>
                </a:solidFill>
              </a:rPr>
              <a:t>Sevants</a:t>
            </a:r>
            <a:endParaRPr lang="en-US" b="1" dirty="0" smtClean="0">
              <a:solidFill>
                <a:srgbClr val="7030A0"/>
              </a:solidFill>
            </a:endParaRPr>
          </a:p>
          <a:p>
            <a:pPr>
              <a:buNone/>
            </a:pPr>
            <a:r>
              <a:rPr lang="en-US" dirty="0" err="1" smtClean="0"/>
              <a:t>Eg</a:t>
            </a:r>
            <a:r>
              <a:rPr lang="en-US" dirty="0" smtClean="0"/>
              <a:t>: IAS, IPS, Government officers etc…</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76200"/>
          </a:xfrm>
        </p:spPr>
        <p:txBody>
          <a:bodyPr>
            <a:normAutofit fontScale="90000"/>
          </a:bodyPr>
          <a:lstStyle/>
          <a:p>
            <a:endParaRPr lang="en-IN" dirty="0"/>
          </a:p>
        </p:txBody>
      </p:sp>
      <p:sp>
        <p:nvSpPr>
          <p:cNvPr id="5" name="Text Placeholder 4"/>
          <p:cNvSpPr>
            <a:spLocks noGrp="1"/>
          </p:cNvSpPr>
          <p:nvPr>
            <p:ph type="body" idx="1"/>
          </p:nvPr>
        </p:nvSpPr>
        <p:spPr>
          <a:xfrm>
            <a:off x="0" y="228600"/>
            <a:ext cx="4497388" cy="533400"/>
          </a:xfrm>
        </p:spPr>
        <p:txBody>
          <a:bodyPr/>
          <a:lstStyle/>
          <a:p>
            <a:pPr algn="ctr"/>
            <a:r>
              <a:rPr lang="en-US" sz="2800" dirty="0" smtClean="0">
                <a:solidFill>
                  <a:srgbClr val="FF0000"/>
                </a:solidFill>
              </a:rPr>
              <a:t>Political Executive</a:t>
            </a:r>
            <a:endParaRPr lang="en-IN" sz="2800" dirty="0">
              <a:solidFill>
                <a:srgbClr val="FF0000"/>
              </a:solidFill>
            </a:endParaRPr>
          </a:p>
        </p:txBody>
      </p:sp>
      <p:sp>
        <p:nvSpPr>
          <p:cNvPr id="7" name="Text Placeholder 6"/>
          <p:cNvSpPr>
            <a:spLocks noGrp="1"/>
          </p:cNvSpPr>
          <p:nvPr>
            <p:ph type="body" sz="half" idx="3"/>
          </p:nvPr>
        </p:nvSpPr>
        <p:spPr>
          <a:xfrm>
            <a:off x="4645025" y="228601"/>
            <a:ext cx="4498975" cy="533399"/>
          </a:xfrm>
        </p:spPr>
        <p:txBody>
          <a:bodyPr>
            <a:normAutofit/>
          </a:bodyPr>
          <a:lstStyle/>
          <a:p>
            <a:pPr algn="ctr"/>
            <a:r>
              <a:rPr lang="en-US" sz="2800" dirty="0" smtClean="0">
                <a:solidFill>
                  <a:srgbClr val="FF0000"/>
                </a:solidFill>
              </a:rPr>
              <a:t>Permanent Executives</a:t>
            </a:r>
            <a:endParaRPr lang="en-IN" sz="2800" dirty="0">
              <a:solidFill>
                <a:srgbClr val="FF0000"/>
              </a:solidFill>
            </a:endParaRPr>
          </a:p>
        </p:txBody>
      </p:sp>
      <p:sp>
        <p:nvSpPr>
          <p:cNvPr id="6" name="Content Placeholder 5"/>
          <p:cNvSpPr>
            <a:spLocks noGrp="1"/>
          </p:cNvSpPr>
          <p:nvPr>
            <p:ph sz="quarter" idx="2"/>
          </p:nvPr>
        </p:nvSpPr>
        <p:spPr>
          <a:xfrm>
            <a:off x="0" y="914400"/>
            <a:ext cx="4497388" cy="5943600"/>
          </a:xfrm>
        </p:spPr>
        <p:txBody>
          <a:bodyPr/>
          <a:lstStyle/>
          <a:p>
            <a:r>
              <a:rPr lang="en-US" dirty="0" smtClean="0"/>
              <a:t>Executives who are elected by the people for a specific period are called Political Executives.</a:t>
            </a:r>
          </a:p>
          <a:p>
            <a:r>
              <a:rPr lang="en-US" dirty="0" smtClean="0"/>
              <a:t>Example- Political leaders like the Prime minister, Council of Ministers</a:t>
            </a:r>
          </a:p>
          <a:p>
            <a:r>
              <a:rPr lang="en-US" dirty="0" smtClean="0"/>
              <a:t>They remain in office only so long as they command the confidence of the </a:t>
            </a:r>
            <a:r>
              <a:rPr lang="en-US" smtClean="0"/>
              <a:t>majority of members </a:t>
            </a:r>
            <a:r>
              <a:rPr lang="en-US" dirty="0" smtClean="0"/>
              <a:t>of the parliament</a:t>
            </a:r>
          </a:p>
          <a:p>
            <a:r>
              <a:rPr lang="en-US" dirty="0" smtClean="0"/>
              <a:t>They are answerable to people for all the consequences of their decisions</a:t>
            </a:r>
          </a:p>
          <a:p>
            <a:r>
              <a:rPr lang="en-US" dirty="0" smtClean="0"/>
              <a:t>They are more powerful. They take all the final decision</a:t>
            </a:r>
          </a:p>
          <a:p>
            <a:endParaRPr lang="en-IN" dirty="0"/>
          </a:p>
        </p:txBody>
      </p:sp>
      <p:sp>
        <p:nvSpPr>
          <p:cNvPr id="8" name="Content Placeholder 7"/>
          <p:cNvSpPr>
            <a:spLocks noGrp="1"/>
          </p:cNvSpPr>
          <p:nvPr>
            <p:ph sz="quarter" idx="4"/>
          </p:nvPr>
        </p:nvSpPr>
        <p:spPr>
          <a:xfrm>
            <a:off x="4645025" y="914400"/>
            <a:ext cx="4498975" cy="5943600"/>
          </a:xfrm>
        </p:spPr>
        <p:txBody>
          <a:bodyPr/>
          <a:lstStyle/>
          <a:p>
            <a:r>
              <a:rPr lang="en-US" dirty="0" smtClean="0"/>
              <a:t>The permanent executives are salaried with civil servants who are appointed on a long term.</a:t>
            </a:r>
          </a:p>
          <a:p>
            <a:r>
              <a:rPr lang="en-US" dirty="0" smtClean="0"/>
              <a:t>Persons working in civil services. Example: IAS, IPS and IFS</a:t>
            </a:r>
          </a:p>
          <a:p>
            <a:r>
              <a:rPr lang="en-US" dirty="0" smtClean="0"/>
              <a:t>They remain in office even when the ruling party changes. Their tenure of the office is fixed.</a:t>
            </a:r>
          </a:p>
          <a:p>
            <a:r>
              <a:rPr lang="en-US" dirty="0" smtClean="0"/>
              <a:t>They are not answerable to the people.</a:t>
            </a:r>
          </a:p>
          <a:p>
            <a:r>
              <a:rPr lang="en-US" dirty="0" smtClean="0"/>
              <a:t>They are less powerful. They do not take decisions. Instead they assist political executives in carrying out day- to- day administration. </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28600"/>
            <a:ext cx="8229600" cy="1143000"/>
          </a:xfrm>
        </p:spPr>
        <p:txBody>
          <a:bodyPr>
            <a:normAutofit fontScale="90000"/>
          </a:bodyPr>
          <a:lstStyle/>
          <a:p>
            <a:pPr algn="ctr"/>
            <a:r>
              <a:rPr lang="en-US" b="1" dirty="0" smtClean="0">
                <a:solidFill>
                  <a:srgbClr val="FF0000"/>
                </a:solidFill>
              </a:rPr>
              <a:t>Appointments made by the President of India</a:t>
            </a:r>
            <a:endParaRPr lang="en-IN" b="1" dirty="0">
              <a:solidFill>
                <a:srgbClr val="FF0000"/>
              </a:solidFill>
            </a:endParaRPr>
          </a:p>
        </p:txBody>
      </p:sp>
      <p:sp>
        <p:nvSpPr>
          <p:cNvPr id="8" name="Content Placeholder 7"/>
          <p:cNvSpPr>
            <a:spLocks noGrp="1"/>
          </p:cNvSpPr>
          <p:nvPr>
            <p:ph idx="1"/>
          </p:nvPr>
        </p:nvSpPr>
        <p:spPr>
          <a:xfrm>
            <a:off x="228600" y="1676400"/>
            <a:ext cx="8686800" cy="4876800"/>
          </a:xfrm>
        </p:spPr>
        <p:txBody>
          <a:bodyPr/>
          <a:lstStyle/>
          <a:p>
            <a:pPr marL="514350" indent="-514350">
              <a:buAutoNum type="arabicPeriod"/>
            </a:pPr>
            <a:r>
              <a:rPr lang="en-US" dirty="0" err="1" smtClean="0"/>
              <a:t>He/She</a:t>
            </a:r>
            <a:r>
              <a:rPr lang="en-US" dirty="0" smtClean="0"/>
              <a:t> appoints the Chief Justice of India, the judges of the Supreme Court and the High Courts of the states.</a:t>
            </a:r>
          </a:p>
          <a:p>
            <a:pPr marL="514350" indent="-514350">
              <a:buAutoNum type="arabicPeriod"/>
            </a:pPr>
            <a:endParaRPr lang="en-US" dirty="0" smtClean="0"/>
          </a:p>
          <a:p>
            <a:pPr marL="514350" indent="-514350">
              <a:buAutoNum type="arabicPeriod"/>
            </a:pPr>
            <a:r>
              <a:rPr lang="en-US" dirty="0" smtClean="0"/>
              <a:t>He appoints the Prime Minister of India and other ministers on the advice of the Prime Minister. He appoints the Governors of the States.</a:t>
            </a:r>
          </a:p>
          <a:p>
            <a:pPr marL="514350" indent="-514350">
              <a:buAutoNum type="arabicPeriod"/>
            </a:pPr>
            <a:endParaRPr lang="en-US" dirty="0" smtClean="0"/>
          </a:p>
          <a:p>
            <a:pPr marL="514350" indent="-514350">
              <a:buAutoNum type="arabicPeriod"/>
            </a:pPr>
            <a:r>
              <a:rPr lang="en-US" dirty="0" smtClean="0"/>
              <a:t>He appoints the Election Commissioners and Ambassadors to other countries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b="1" dirty="0" smtClean="0"/>
              <a:t>Major Topics</a:t>
            </a:r>
            <a:endParaRPr lang="en-IN" b="1" dirty="0"/>
          </a:p>
        </p:txBody>
      </p:sp>
      <p:sp>
        <p:nvSpPr>
          <p:cNvPr id="3" name="Content Placeholder 2"/>
          <p:cNvSpPr>
            <a:spLocks noGrp="1"/>
          </p:cNvSpPr>
          <p:nvPr>
            <p:ph idx="1"/>
          </p:nvPr>
        </p:nvSpPr>
        <p:spPr>
          <a:xfrm>
            <a:off x="228600" y="1935480"/>
            <a:ext cx="8686800" cy="4617720"/>
          </a:xfrm>
        </p:spPr>
        <p:txBody>
          <a:bodyPr/>
          <a:lstStyle/>
          <a:p>
            <a:r>
              <a:rPr lang="en-US" dirty="0" smtClean="0"/>
              <a:t>Office Memorandum</a:t>
            </a:r>
          </a:p>
          <a:p>
            <a:r>
              <a:rPr lang="en-US" dirty="0" err="1" smtClean="0"/>
              <a:t>Mandal</a:t>
            </a:r>
            <a:r>
              <a:rPr lang="en-US" dirty="0" smtClean="0"/>
              <a:t> Commission</a:t>
            </a:r>
          </a:p>
          <a:p>
            <a:r>
              <a:rPr lang="en-US" dirty="0" smtClean="0"/>
              <a:t>Oppositions against the </a:t>
            </a:r>
            <a:r>
              <a:rPr lang="en-US" dirty="0" err="1" smtClean="0"/>
              <a:t>Mandal</a:t>
            </a:r>
            <a:r>
              <a:rPr lang="en-US" dirty="0" smtClean="0"/>
              <a:t> </a:t>
            </a:r>
            <a:r>
              <a:rPr lang="en-US" dirty="0" err="1" smtClean="0"/>
              <a:t>Commisiion</a:t>
            </a:r>
            <a:endParaRPr lang="en-US" dirty="0" smtClean="0"/>
          </a:p>
          <a:p>
            <a:r>
              <a:rPr lang="en-US" dirty="0" smtClean="0"/>
              <a:t>Political Institutions</a:t>
            </a:r>
          </a:p>
          <a:p>
            <a:pPr>
              <a:buNone/>
            </a:pPr>
            <a:r>
              <a:rPr lang="en-US" dirty="0" smtClean="0"/>
              <a:t>	1. Parliament- Two Houses of Parliament</a:t>
            </a:r>
          </a:p>
          <a:p>
            <a:pPr>
              <a:buNone/>
            </a:pPr>
            <a:r>
              <a:rPr lang="en-US" dirty="0" smtClean="0"/>
              <a:t>	2. Executive- Permanent and Political Executive</a:t>
            </a:r>
          </a:p>
          <a:p>
            <a:pPr>
              <a:buNone/>
            </a:pPr>
            <a:r>
              <a:rPr lang="en-US" dirty="0" smtClean="0"/>
              <a:t>			      Prime Minister and Cabinet Ministers</a:t>
            </a:r>
          </a:p>
          <a:p>
            <a:pPr>
              <a:buNone/>
            </a:pPr>
            <a:r>
              <a:rPr lang="en-US" dirty="0" smtClean="0"/>
              <a:t>			      Power- Prime minister/ President </a:t>
            </a:r>
          </a:p>
          <a:p>
            <a:pPr>
              <a:buNone/>
            </a:pPr>
            <a:r>
              <a:rPr lang="en-US" dirty="0" smtClean="0"/>
              <a:t>	3. Judiciary- Supreme Court and High Court</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normAutofit fontScale="90000"/>
          </a:bodyPr>
          <a:lstStyle/>
          <a:p>
            <a:pPr algn="ctr"/>
            <a:r>
              <a:rPr lang="en-US" b="1" dirty="0" smtClean="0">
                <a:solidFill>
                  <a:srgbClr val="FF0000"/>
                </a:solidFill>
              </a:rPr>
              <a:t>Different types of Council of Ministers</a:t>
            </a:r>
            <a:endParaRPr lang="en-IN" b="1" dirty="0">
              <a:solidFill>
                <a:srgbClr val="FF0000"/>
              </a:solidFill>
            </a:endParaRPr>
          </a:p>
        </p:txBody>
      </p:sp>
      <p:sp>
        <p:nvSpPr>
          <p:cNvPr id="3" name="Content Placeholder 2"/>
          <p:cNvSpPr>
            <a:spLocks noGrp="1"/>
          </p:cNvSpPr>
          <p:nvPr>
            <p:ph idx="1"/>
          </p:nvPr>
        </p:nvSpPr>
        <p:spPr>
          <a:xfrm>
            <a:off x="228600" y="1447800"/>
            <a:ext cx="8763000" cy="4876800"/>
          </a:xfrm>
        </p:spPr>
        <p:txBody>
          <a:bodyPr/>
          <a:lstStyle/>
          <a:p>
            <a:pPr>
              <a:buNone/>
            </a:pPr>
            <a:r>
              <a:rPr lang="en-US" dirty="0" smtClean="0"/>
              <a:t>Council of ministers is the official name for the body that includes all the Ministers. It usually has 60 to 80 Ministers of different tasks</a:t>
            </a:r>
          </a:p>
          <a:p>
            <a:pPr>
              <a:buNone/>
            </a:pPr>
            <a:r>
              <a:rPr lang="en-US" sz="3200" b="1" dirty="0" smtClean="0">
                <a:solidFill>
                  <a:srgbClr val="FF0000"/>
                </a:solidFill>
              </a:rPr>
              <a:t>Cabinet Ministers: </a:t>
            </a:r>
            <a:r>
              <a:rPr lang="en-US" dirty="0" smtClean="0"/>
              <a:t>Usually top level leaders of the ruling party, who are in charge of the major ministries. Usually the Cabinet Ministers meet to take decisions in the name of the council of Ministers. Cabinet is thus the inner ring of the Council of Ministers. It comprises about 20 ministers.</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609600"/>
          </a:xfrm>
        </p:spPr>
        <p:txBody>
          <a:bodyPr>
            <a:normAutofit fontScale="90000"/>
          </a:bodyPr>
          <a:lstStyle/>
          <a:p>
            <a:endParaRPr lang="en-IN" dirty="0"/>
          </a:p>
        </p:txBody>
      </p:sp>
      <p:sp>
        <p:nvSpPr>
          <p:cNvPr id="3" name="Content Placeholder 2"/>
          <p:cNvSpPr>
            <a:spLocks noGrp="1"/>
          </p:cNvSpPr>
          <p:nvPr>
            <p:ph idx="1"/>
          </p:nvPr>
        </p:nvSpPr>
        <p:spPr>
          <a:xfrm>
            <a:off x="457200" y="457200"/>
            <a:ext cx="8229600" cy="5867400"/>
          </a:xfrm>
        </p:spPr>
        <p:txBody>
          <a:bodyPr>
            <a:normAutofit fontScale="92500" lnSpcReduction="10000"/>
          </a:bodyPr>
          <a:lstStyle/>
          <a:p>
            <a:pPr>
              <a:buNone/>
            </a:pPr>
            <a:r>
              <a:rPr lang="en-US" dirty="0" smtClean="0"/>
              <a:t>2</a:t>
            </a:r>
            <a:r>
              <a:rPr lang="en-US" sz="2800" b="1" dirty="0" smtClean="0">
                <a:solidFill>
                  <a:srgbClr val="FF0000"/>
                </a:solidFill>
              </a:rPr>
              <a:t>. Ministers of State with Independent Charge: </a:t>
            </a:r>
            <a:r>
              <a:rPr lang="en-US" dirty="0" smtClean="0"/>
              <a:t>are usually in charge of smaller ministries. They participate in the cabinet meetings only when specially invited.</a:t>
            </a:r>
          </a:p>
          <a:p>
            <a:pPr>
              <a:buNone/>
            </a:pPr>
            <a:endParaRPr lang="en-US" dirty="0" smtClean="0"/>
          </a:p>
          <a:p>
            <a:pPr>
              <a:buNone/>
            </a:pPr>
            <a:r>
              <a:rPr lang="en-US" dirty="0" smtClean="0"/>
              <a:t>3. </a:t>
            </a:r>
            <a:r>
              <a:rPr lang="en-US" sz="2800" b="1" dirty="0" smtClean="0">
                <a:solidFill>
                  <a:srgbClr val="FF0000"/>
                </a:solidFill>
              </a:rPr>
              <a:t>Ministers of State</a:t>
            </a:r>
            <a:r>
              <a:rPr lang="en-US" dirty="0" smtClean="0"/>
              <a:t>: Are attached to and required to assist cabinet Ministers.</a:t>
            </a:r>
          </a:p>
          <a:p>
            <a:pPr>
              <a:buNone/>
            </a:pPr>
            <a:r>
              <a:rPr lang="en-US" dirty="0" smtClean="0"/>
              <a:t>4. Deputy Ministers: They are like Ministers of state but  junior to them.</a:t>
            </a:r>
          </a:p>
          <a:p>
            <a:pPr>
              <a:buNone/>
            </a:pPr>
            <a:endParaRPr lang="en-US" dirty="0" smtClean="0"/>
          </a:p>
          <a:p>
            <a:pPr>
              <a:buNone/>
            </a:pPr>
            <a:r>
              <a:rPr lang="en-US" dirty="0" smtClean="0"/>
              <a:t>The cabinet works as a team. No minister can openly </a:t>
            </a:r>
            <a:r>
              <a:rPr lang="en-US" dirty="0" err="1" smtClean="0"/>
              <a:t>criticise</a:t>
            </a:r>
            <a:r>
              <a:rPr lang="en-US" dirty="0" smtClean="0"/>
              <a:t> any decision of the government, even if it is about another ministry or Department. Every Ministries has secretaries, who are Civil Servants. The secretaries provide the necessary background information to the ministers to take decisions. </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algn="ctr"/>
            <a:r>
              <a:rPr lang="en-US" b="1" dirty="0" smtClean="0">
                <a:solidFill>
                  <a:srgbClr val="FF0000"/>
                </a:solidFill>
              </a:rPr>
              <a:t>Powers of the Prime Minister</a:t>
            </a:r>
            <a:endParaRPr lang="en-IN" b="1" dirty="0">
              <a:solidFill>
                <a:srgbClr val="FF0000"/>
              </a:solidFill>
            </a:endParaRPr>
          </a:p>
        </p:txBody>
      </p:sp>
      <p:sp>
        <p:nvSpPr>
          <p:cNvPr id="3" name="Content Placeholder 2"/>
          <p:cNvSpPr>
            <a:spLocks noGrp="1"/>
          </p:cNvSpPr>
          <p:nvPr>
            <p:ph idx="1"/>
          </p:nvPr>
        </p:nvSpPr>
        <p:spPr>
          <a:xfrm>
            <a:off x="0" y="1371600"/>
            <a:ext cx="9144000" cy="5486400"/>
          </a:xfrm>
        </p:spPr>
        <p:txBody>
          <a:bodyPr/>
          <a:lstStyle/>
          <a:p>
            <a:pPr>
              <a:buNone/>
            </a:pPr>
            <a:r>
              <a:rPr lang="en-US" dirty="0" smtClean="0"/>
              <a:t>The Prime Minister is the most important political institution in the country. The President appoints the Prime Minister. The Prime Minister does not have a fixed tenure. He continues in power so long as remains the leader of the majority party or coalition</a:t>
            </a:r>
          </a:p>
          <a:p>
            <a:pPr marL="514350" indent="-514350">
              <a:buAutoNum type="arabicPeriod"/>
            </a:pPr>
            <a:r>
              <a:rPr lang="en-US" dirty="0" smtClean="0"/>
              <a:t>He chairs Cabinet meetings.</a:t>
            </a:r>
          </a:p>
          <a:p>
            <a:pPr marL="514350" indent="-514350">
              <a:buAutoNum type="arabicPeriod"/>
            </a:pPr>
            <a:r>
              <a:rPr lang="en-US" dirty="0" smtClean="0"/>
              <a:t>He coordinates the works of different departments.</a:t>
            </a:r>
          </a:p>
          <a:p>
            <a:pPr marL="514350" indent="-514350">
              <a:buAutoNum type="arabicPeriod"/>
            </a:pPr>
            <a:r>
              <a:rPr lang="en-US" dirty="0" smtClean="0"/>
              <a:t>His decision are final in case disagreements arise between departments.</a:t>
            </a:r>
          </a:p>
          <a:p>
            <a:pPr marL="514350" indent="-514350">
              <a:buAutoNum type="arabicPeriod"/>
            </a:pPr>
            <a:r>
              <a:rPr lang="en-US" dirty="0" smtClean="0"/>
              <a:t>He exercises general supervision of different ministries.</a:t>
            </a:r>
          </a:p>
          <a:p>
            <a:pPr marL="514350" indent="-514350">
              <a:buAutoNum type="arabicPeriod"/>
            </a:pPr>
            <a:r>
              <a:rPr lang="en-US" dirty="0" smtClean="0"/>
              <a:t>All ministers work under his leadership.</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28600"/>
          </a:xfrm>
        </p:spPr>
        <p:txBody>
          <a:bodyPr>
            <a:normAutofit fontScale="90000"/>
          </a:bodyPr>
          <a:lstStyle/>
          <a:p>
            <a:endParaRPr lang="en-IN" dirty="0"/>
          </a:p>
        </p:txBody>
      </p:sp>
      <p:sp>
        <p:nvSpPr>
          <p:cNvPr id="3" name="Content Placeholder 2"/>
          <p:cNvSpPr>
            <a:spLocks noGrp="1"/>
          </p:cNvSpPr>
          <p:nvPr>
            <p:ph idx="1"/>
          </p:nvPr>
        </p:nvSpPr>
        <p:spPr>
          <a:xfrm>
            <a:off x="0" y="1066800"/>
            <a:ext cx="9144000" cy="5791200"/>
          </a:xfrm>
        </p:spPr>
        <p:txBody>
          <a:bodyPr/>
          <a:lstStyle/>
          <a:p>
            <a:pPr>
              <a:buNone/>
            </a:pPr>
            <a:r>
              <a:rPr lang="en-US" dirty="0" smtClean="0"/>
              <a:t>6. The Prime Minister distributes and redistributes work to the ministers.</a:t>
            </a:r>
          </a:p>
          <a:p>
            <a:pPr>
              <a:buNone/>
            </a:pPr>
            <a:r>
              <a:rPr lang="en-US" dirty="0" smtClean="0"/>
              <a:t>7. He has the power to dismiss ministers.</a:t>
            </a:r>
          </a:p>
          <a:p>
            <a:pPr>
              <a:buNone/>
            </a:pPr>
            <a:r>
              <a:rPr lang="en-US" dirty="0" smtClean="0"/>
              <a:t>8. When the Prime Minister quits, the entire ministry quits. Thus, if the cabinet is the most powerful institution in India, within the cabinet it is the Prime Minister who is the most powerful.</a:t>
            </a:r>
          </a:p>
          <a:p>
            <a:pPr>
              <a:buNone/>
            </a:pP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295400"/>
          </a:xfrm>
        </p:spPr>
        <p:txBody>
          <a:bodyPr>
            <a:normAutofit/>
          </a:bodyPr>
          <a:lstStyle/>
          <a:p>
            <a:pPr algn="ctr"/>
            <a:r>
              <a:rPr lang="en-US" sz="3600" b="1" dirty="0" smtClean="0">
                <a:solidFill>
                  <a:srgbClr val="FF0000"/>
                </a:solidFill>
              </a:rPr>
              <a:t>Coalition Government imposed certain constrains on the power of the Prime Minister</a:t>
            </a:r>
            <a:endParaRPr lang="en-IN" sz="3600" b="1" dirty="0">
              <a:solidFill>
                <a:srgbClr val="FF0000"/>
              </a:solidFill>
            </a:endParaRPr>
          </a:p>
        </p:txBody>
      </p:sp>
      <p:sp>
        <p:nvSpPr>
          <p:cNvPr id="3" name="Content Placeholder 2"/>
          <p:cNvSpPr>
            <a:spLocks noGrp="1"/>
          </p:cNvSpPr>
          <p:nvPr>
            <p:ph idx="1"/>
          </p:nvPr>
        </p:nvSpPr>
        <p:spPr>
          <a:xfrm>
            <a:off x="228600" y="1905000"/>
            <a:ext cx="8686800" cy="4419600"/>
          </a:xfrm>
        </p:spPr>
        <p:txBody>
          <a:bodyPr/>
          <a:lstStyle/>
          <a:p>
            <a:pPr marL="514350" indent="-514350">
              <a:buAutoNum type="arabicPeriod"/>
            </a:pPr>
            <a:r>
              <a:rPr lang="en-US" dirty="0" smtClean="0"/>
              <a:t>The prime Minister of the Coalition government cannot take decision as he likes.</a:t>
            </a:r>
          </a:p>
          <a:p>
            <a:pPr marL="514350" indent="-514350">
              <a:buAutoNum type="arabicPeriod"/>
            </a:pPr>
            <a:endParaRPr lang="en-US" dirty="0" smtClean="0"/>
          </a:p>
          <a:p>
            <a:pPr marL="514350" indent="-514350">
              <a:buAutoNum type="arabicPeriod"/>
            </a:pPr>
            <a:r>
              <a:rPr lang="en-US" dirty="0" smtClean="0"/>
              <a:t>He has to accommodate different groups and factions in his party as well as among alliance partners.</a:t>
            </a:r>
          </a:p>
          <a:p>
            <a:pPr marL="514350" indent="-514350">
              <a:buAutoNum type="arabicPeriod"/>
            </a:pPr>
            <a:endParaRPr lang="en-US" dirty="0" smtClean="0"/>
          </a:p>
          <a:p>
            <a:pPr marL="514350" indent="-514350">
              <a:buAutoNum type="arabicPeriod"/>
            </a:pPr>
            <a:r>
              <a:rPr lang="en-US" dirty="0" smtClean="0"/>
              <a:t>He also has to heed to the views and positions of the coalitions partners and other parties, on whose support the survival of the government depends.</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1371600"/>
          </a:xfrm>
        </p:spPr>
        <p:txBody>
          <a:bodyPr>
            <a:normAutofit fontScale="90000"/>
          </a:bodyPr>
          <a:lstStyle/>
          <a:p>
            <a:pPr algn="ctr"/>
            <a:r>
              <a:rPr lang="en-US" b="1" dirty="0" smtClean="0">
                <a:solidFill>
                  <a:srgbClr val="FF0000"/>
                </a:solidFill>
              </a:rPr>
              <a:t>Election procedure of the President of India</a:t>
            </a:r>
            <a:endParaRPr lang="en-IN" b="1" dirty="0">
              <a:solidFill>
                <a:srgbClr val="FF0000"/>
              </a:solidFill>
            </a:endParaRPr>
          </a:p>
        </p:txBody>
      </p:sp>
      <p:sp>
        <p:nvSpPr>
          <p:cNvPr id="3" name="Content Placeholder 2"/>
          <p:cNvSpPr>
            <a:spLocks noGrp="1"/>
          </p:cNvSpPr>
          <p:nvPr>
            <p:ph idx="1"/>
          </p:nvPr>
        </p:nvSpPr>
        <p:spPr>
          <a:xfrm>
            <a:off x="228600" y="2057400"/>
            <a:ext cx="8763000" cy="4800600"/>
          </a:xfrm>
        </p:spPr>
        <p:txBody>
          <a:bodyPr/>
          <a:lstStyle/>
          <a:p>
            <a:pPr>
              <a:buNone/>
            </a:pPr>
            <a:r>
              <a:rPr lang="en-US" dirty="0" smtClean="0"/>
              <a:t>The President of India not elected directly by the people. All the elected members of Parliament (MP) and members of Assemblies (MLA) elect him. A candidate standing for the post of President has to get majority of votes to win the election. This ensures that the President of India can be seen to represent the entire nation </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pPr algn="ctr"/>
            <a:r>
              <a:rPr lang="en-US" b="1" dirty="0" smtClean="0">
                <a:solidFill>
                  <a:srgbClr val="FF0000"/>
                </a:solidFill>
              </a:rPr>
              <a:t>Powers of the President of India</a:t>
            </a:r>
            <a:endParaRPr lang="en-IN" b="1" dirty="0">
              <a:solidFill>
                <a:srgbClr val="FF0000"/>
              </a:solidFill>
            </a:endParaRPr>
          </a:p>
        </p:txBody>
      </p:sp>
      <p:sp>
        <p:nvSpPr>
          <p:cNvPr id="3" name="Content Placeholder 2"/>
          <p:cNvSpPr>
            <a:spLocks noGrp="1"/>
          </p:cNvSpPr>
          <p:nvPr>
            <p:ph idx="1"/>
          </p:nvPr>
        </p:nvSpPr>
        <p:spPr>
          <a:xfrm>
            <a:off x="228600" y="1676400"/>
            <a:ext cx="8686800" cy="4953000"/>
          </a:xfrm>
        </p:spPr>
        <p:txBody>
          <a:bodyPr/>
          <a:lstStyle/>
          <a:p>
            <a:pPr marL="514350" indent="-514350">
              <a:buAutoNum type="arabicPeriod"/>
            </a:pPr>
            <a:r>
              <a:rPr lang="en-US" dirty="0" smtClean="0"/>
              <a:t>The President of India is the head of the State.</a:t>
            </a:r>
          </a:p>
          <a:p>
            <a:pPr marL="514350" indent="-514350">
              <a:buAutoNum type="arabicPeriod"/>
            </a:pPr>
            <a:r>
              <a:rPr lang="en-US" dirty="0" smtClean="0"/>
              <a:t>He exercises only nominal powers. He is like the queen of Britain whose functions are to a large extent ceremonial.</a:t>
            </a:r>
          </a:p>
          <a:p>
            <a:pPr marL="514350" indent="-514350">
              <a:buAutoNum type="arabicPeriod"/>
            </a:pPr>
            <a:r>
              <a:rPr lang="en-US" dirty="0" smtClean="0"/>
              <a:t>The President supervises the overall functioning of all the political institutions.</a:t>
            </a:r>
          </a:p>
          <a:p>
            <a:pPr marL="514350" indent="-514350">
              <a:buAutoNum type="arabicPeriod"/>
            </a:pPr>
            <a:r>
              <a:rPr lang="en-US" dirty="0" smtClean="0"/>
              <a:t>All government activities take place in the name of the President</a:t>
            </a:r>
          </a:p>
          <a:p>
            <a:pPr marL="514350" indent="-514350">
              <a:buAutoNum type="arabicPeriod"/>
            </a:pPr>
            <a:r>
              <a:rPr lang="en-US" dirty="0" smtClean="0"/>
              <a:t>All laws and major policy decision of the government are issued in his/her name</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28600"/>
          </a:xfrm>
        </p:spPr>
        <p:txBody>
          <a:bodyPr>
            <a:normAutofit fontScale="90000"/>
          </a:bodyPr>
          <a:lstStyle/>
          <a:p>
            <a:endParaRPr lang="en-IN" dirty="0"/>
          </a:p>
        </p:txBody>
      </p:sp>
      <p:sp>
        <p:nvSpPr>
          <p:cNvPr id="3" name="Content Placeholder 2"/>
          <p:cNvSpPr>
            <a:spLocks noGrp="1"/>
          </p:cNvSpPr>
          <p:nvPr>
            <p:ph idx="1"/>
          </p:nvPr>
        </p:nvSpPr>
        <p:spPr>
          <a:xfrm>
            <a:off x="0" y="838200"/>
            <a:ext cx="8915400" cy="5486400"/>
          </a:xfrm>
        </p:spPr>
        <p:txBody>
          <a:bodyPr/>
          <a:lstStyle/>
          <a:p>
            <a:pPr>
              <a:buNone/>
            </a:pPr>
            <a:r>
              <a:rPr lang="en-US" dirty="0" smtClean="0"/>
              <a:t>6. All major appointments are made in the name of the President. These includes the appointment of the Chief Justice of India, the Judges of the Supreme Court and the High Courts, the Governors of the States, the Election Commissioners, ambassadors to other countries etc..</a:t>
            </a:r>
          </a:p>
          <a:p>
            <a:pPr>
              <a:buNone/>
            </a:pPr>
            <a:r>
              <a:rPr lang="en-US" dirty="0" smtClean="0"/>
              <a:t>7. All international treaties and agreements are made in the name of the president.</a:t>
            </a:r>
          </a:p>
          <a:p>
            <a:pPr>
              <a:buNone/>
            </a:pPr>
            <a:r>
              <a:rPr lang="en-US" dirty="0" smtClean="0"/>
              <a:t>8. The President is the Supreme Commander of the </a:t>
            </a:r>
            <a:r>
              <a:rPr lang="en-US" dirty="0" err="1" smtClean="0"/>
              <a:t>defence</a:t>
            </a:r>
            <a:r>
              <a:rPr lang="en-US" dirty="0" smtClean="0"/>
              <a:t> forces of India</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rmAutofit fontScale="90000"/>
          </a:bodyPr>
          <a:lstStyle/>
          <a:p>
            <a:pPr algn="ctr"/>
            <a:r>
              <a:rPr lang="en-US" b="1" dirty="0" smtClean="0">
                <a:solidFill>
                  <a:srgbClr val="FF0000"/>
                </a:solidFill>
              </a:rPr>
              <a:t>Limitation of the Power of President</a:t>
            </a:r>
            <a:endParaRPr lang="en-IN" b="1" dirty="0">
              <a:solidFill>
                <a:srgbClr val="FF0000"/>
              </a:solidFill>
            </a:endParaRPr>
          </a:p>
        </p:txBody>
      </p:sp>
      <p:sp>
        <p:nvSpPr>
          <p:cNvPr id="3" name="Content Placeholder 2"/>
          <p:cNvSpPr>
            <a:spLocks noGrp="1"/>
          </p:cNvSpPr>
          <p:nvPr>
            <p:ph idx="1"/>
          </p:nvPr>
        </p:nvSpPr>
        <p:spPr>
          <a:xfrm>
            <a:off x="0" y="1219200"/>
            <a:ext cx="8915400" cy="5334000"/>
          </a:xfrm>
        </p:spPr>
        <p:txBody>
          <a:bodyPr/>
          <a:lstStyle/>
          <a:p>
            <a:pPr marL="514350" indent="-514350">
              <a:buAutoNum type="arabicPeriod"/>
            </a:pPr>
            <a:r>
              <a:rPr lang="en-US" dirty="0" smtClean="0"/>
              <a:t>The President is the head of the State and not the head of the government. Therefore, he exercises only nominal powers and that too on the advice of the council of ministers.</a:t>
            </a:r>
          </a:p>
          <a:p>
            <a:pPr marL="514350" indent="-514350">
              <a:buAutoNum type="arabicPeriod"/>
            </a:pPr>
            <a:r>
              <a:rPr lang="en-US" dirty="0" smtClean="0"/>
              <a:t>The President can ask the Council of Ministers to reconsider its advice. But if the same advice is given again, he/she is bound to act according to it.</a:t>
            </a:r>
          </a:p>
          <a:p>
            <a:pPr marL="514350" indent="-514350">
              <a:buAutoNum type="arabicPeriod"/>
            </a:pPr>
            <a:r>
              <a:rPr lang="en-US" dirty="0" smtClean="0"/>
              <a:t>A bill passed by the Parliament becomes a law only after the President gives assent to it. If the President wants, he/she can delay this for some time and send the bill back to the Parliament for reconsideration. But if the Parliament passes the bill again, he/ she to sign it</a:t>
            </a:r>
          </a:p>
          <a:p>
            <a:pPr marL="514350" indent="-514350">
              <a:buAutoNum type="arabicPeriod"/>
            </a:pP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Autofit/>
          </a:bodyPr>
          <a:lstStyle/>
          <a:p>
            <a:pPr algn="ctr"/>
            <a:r>
              <a:rPr lang="en-US" sz="3200" b="1" dirty="0" smtClean="0">
                <a:solidFill>
                  <a:srgbClr val="FF0000"/>
                </a:solidFill>
              </a:rPr>
              <a:t>American Presidential System </a:t>
            </a:r>
            <a:br>
              <a:rPr lang="en-US" sz="3200" b="1" dirty="0" smtClean="0">
                <a:solidFill>
                  <a:srgbClr val="FF0000"/>
                </a:solidFill>
              </a:rPr>
            </a:br>
            <a:r>
              <a:rPr lang="en-US" sz="3200" b="1" dirty="0" smtClean="0">
                <a:solidFill>
                  <a:srgbClr val="FF0000"/>
                </a:solidFill>
              </a:rPr>
              <a:t>Difference- Presidential and Parliamentary System</a:t>
            </a:r>
            <a:endParaRPr lang="en-IN" sz="3200" b="1" dirty="0">
              <a:solidFill>
                <a:srgbClr val="FF0000"/>
              </a:solidFill>
            </a:endParaRPr>
          </a:p>
        </p:txBody>
      </p:sp>
      <p:sp>
        <p:nvSpPr>
          <p:cNvPr id="3" name="Content Placeholder 2"/>
          <p:cNvSpPr>
            <a:spLocks noGrp="1"/>
          </p:cNvSpPr>
          <p:nvPr>
            <p:ph idx="1"/>
          </p:nvPr>
        </p:nvSpPr>
        <p:spPr>
          <a:xfrm>
            <a:off x="0" y="1371600"/>
            <a:ext cx="9144000" cy="5486400"/>
          </a:xfrm>
        </p:spPr>
        <p:txBody>
          <a:bodyPr>
            <a:normAutofit fontScale="92500" lnSpcReduction="20000"/>
          </a:bodyPr>
          <a:lstStyle/>
          <a:p>
            <a:r>
              <a:rPr lang="en-US" dirty="0" smtClean="0"/>
              <a:t>The President of the United States is the head of the State and the Government</a:t>
            </a:r>
          </a:p>
          <a:p>
            <a:r>
              <a:rPr lang="en-US" dirty="0" smtClean="0"/>
              <a:t>He is directly elected by the people</a:t>
            </a:r>
          </a:p>
          <a:p>
            <a:r>
              <a:rPr lang="en-US" dirty="0" smtClean="0"/>
              <a:t>He personally choose and appoint the ministers</a:t>
            </a:r>
          </a:p>
          <a:p>
            <a:r>
              <a:rPr lang="en-US" dirty="0" smtClean="0"/>
              <a:t>The legislature (Congress) making the law, but the president can veto any law</a:t>
            </a:r>
          </a:p>
          <a:p>
            <a:r>
              <a:rPr lang="en-US" dirty="0" smtClean="0"/>
              <a:t>The President does not need the support of the majority of the members and he is not answerable to them.</a:t>
            </a:r>
          </a:p>
          <a:p>
            <a:r>
              <a:rPr lang="en-US" dirty="0" smtClean="0"/>
              <a:t>He has a fixed period of four years and competes it even if his party does not have a majority in the Congress</a:t>
            </a:r>
          </a:p>
          <a:p>
            <a:r>
              <a:rPr lang="en-US" dirty="0" smtClean="0"/>
              <a:t>This model followed in most of the Latin America and many of the ex- Soviet Union countries</a:t>
            </a:r>
          </a:p>
          <a:p>
            <a:r>
              <a:rPr lang="en-US" dirty="0" smtClean="0"/>
              <a:t>Given the centrality of the President, this system is called </a:t>
            </a:r>
            <a:r>
              <a:rPr lang="en-US" b="1" dirty="0" smtClean="0">
                <a:solidFill>
                  <a:srgbClr val="7030A0"/>
                </a:solidFill>
              </a:rPr>
              <a:t>Presidential form of Government</a:t>
            </a:r>
          </a:p>
          <a:p>
            <a:r>
              <a:rPr lang="en-US" dirty="0" smtClean="0"/>
              <a:t>But in India that follow British model, the parliament is Supreme and this system is called </a:t>
            </a:r>
            <a:r>
              <a:rPr lang="en-US" b="1" dirty="0" smtClean="0">
                <a:solidFill>
                  <a:srgbClr val="7030A0"/>
                </a:solidFill>
              </a:rPr>
              <a:t>Parliamentary System of Government</a:t>
            </a:r>
            <a:endParaRPr lang="en-IN" b="1"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rmAutofit/>
          </a:bodyPr>
          <a:lstStyle/>
          <a:p>
            <a:pPr algn="ctr"/>
            <a:r>
              <a:rPr lang="en-US" sz="4000" b="1" dirty="0" smtClean="0"/>
              <a:t>Office Memorandum</a:t>
            </a:r>
            <a:endParaRPr lang="en-IN" sz="4000" b="1" dirty="0"/>
          </a:p>
        </p:txBody>
      </p:sp>
      <p:sp>
        <p:nvSpPr>
          <p:cNvPr id="3" name="Content Placeholder 2"/>
          <p:cNvSpPr>
            <a:spLocks noGrp="1"/>
          </p:cNvSpPr>
          <p:nvPr>
            <p:ph idx="1"/>
          </p:nvPr>
        </p:nvSpPr>
        <p:spPr/>
        <p:txBody>
          <a:bodyPr/>
          <a:lstStyle/>
          <a:p>
            <a:pPr>
              <a:buNone/>
            </a:pPr>
            <a:r>
              <a:rPr lang="en-US" dirty="0" smtClean="0"/>
              <a:t>A communication  issued by an appropriate authority stating the policy or decision of the government.</a:t>
            </a:r>
          </a:p>
          <a:p>
            <a:pPr>
              <a:buNone/>
            </a:pPr>
            <a:r>
              <a:rPr lang="en-US" dirty="0" smtClean="0"/>
              <a:t>The government issues hundred of orders every day on different matters.</a:t>
            </a:r>
          </a:p>
          <a:p>
            <a:pPr>
              <a:buNone/>
            </a:pPr>
            <a:r>
              <a:rPr lang="en-US" dirty="0" smtClean="0"/>
              <a:t>An Office memorandum was the culmination of a long chain of events.</a:t>
            </a:r>
          </a:p>
          <a:p>
            <a:pPr>
              <a:buNone/>
            </a:pP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FF0000"/>
                </a:solidFill>
              </a:rPr>
              <a:t>When and how does the President exercise his discretion?</a:t>
            </a:r>
            <a:endParaRPr lang="en-IN" b="1" dirty="0">
              <a:solidFill>
                <a:srgbClr val="FF0000"/>
              </a:solidFill>
            </a:endParaRPr>
          </a:p>
        </p:txBody>
      </p:sp>
      <p:sp>
        <p:nvSpPr>
          <p:cNvPr id="3" name="Content Placeholder 2"/>
          <p:cNvSpPr>
            <a:spLocks noGrp="1"/>
          </p:cNvSpPr>
          <p:nvPr>
            <p:ph idx="1"/>
          </p:nvPr>
        </p:nvSpPr>
        <p:spPr>
          <a:xfrm>
            <a:off x="228600" y="1935480"/>
            <a:ext cx="8458200" cy="4693920"/>
          </a:xfrm>
        </p:spPr>
        <p:txBody>
          <a:bodyPr>
            <a:normAutofit/>
          </a:bodyPr>
          <a:lstStyle/>
          <a:p>
            <a:r>
              <a:rPr lang="en-US" dirty="0" smtClean="0"/>
              <a:t>When a party or coalition of parties gets a clear majority in the elections, the President has to appoint the leader of the majority party or the coalition that enjoys majority support in the </a:t>
            </a:r>
            <a:r>
              <a:rPr lang="en-US" dirty="0" err="1" smtClean="0"/>
              <a:t>Lok</a:t>
            </a:r>
            <a:r>
              <a:rPr lang="en-US" dirty="0" smtClean="0"/>
              <a:t> </a:t>
            </a:r>
            <a:r>
              <a:rPr lang="en-US" dirty="0" err="1" smtClean="0"/>
              <a:t>Sabha</a:t>
            </a:r>
            <a:endParaRPr lang="en-US" dirty="0" smtClean="0"/>
          </a:p>
          <a:p>
            <a:r>
              <a:rPr lang="en-US" dirty="0" smtClean="0"/>
              <a:t>When no party or Coalition gets a majority in the </a:t>
            </a:r>
            <a:r>
              <a:rPr lang="en-US" dirty="0" err="1" smtClean="0"/>
              <a:t>Lok</a:t>
            </a:r>
            <a:r>
              <a:rPr lang="en-US" dirty="0" smtClean="0"/>
              <a:t> </a:t>
            </a:r>
            <a:r>
              <a:rPr lang="en-US" dirty="0" err="1" smtClean="0"/>
              <a:t>sabha</a:t>
            </a:r>
            <a:r>
              <a:rPr lang="en-US" dirty="0" smtClean="0"/>
              <a:t>, the President exercise his discretion</a:t>
            </a:r>
          </a:p>
          <a:p>
            <a:r>
              <a:rPr lang="en-US" dirty="0" smtClean="0"/>
              <a:t>The President appoints a leader who in his opinion can muster majority support in the </a:t>
            </a:r>
            <a:r>
              <a:rPr lang="en-US" dirty="0" err="1" smtClean="0"/>
              <a:t>Lok</a:t>
            </a:r>
            <a:r>
              <a:rPr lang="en-US" dirty="0" smtClean="0"/>
              <a:t> </a:t>
            </a:r>
            <a:r>
              <a:rPr lang="en-US" dirty="0" err="1" smtClean="0"/>
              <a:t>Sabha</a:t>
            </a:r>
            <a:r>
              <a:rPr lang="en-US" dirty="0" smtClean="0"/>
              <a:t>.</a:t>
            </a:r>
          </a:p>
          <a:p>
            <a:r>
              <a:rPr lang="en-US" dirty="0" smtClean="0"/>
              <a:t>In such case, the President can ask the newly appointed to prove majority in the </a:t>
            </a:r>
            <a:r>
              <a:rPr lang="en-US" dirty="0" err="1" smtClean="0"/>
              <a:t>Lok</a:t>
            </a:r>
            <a:r>
              <a:rPr lang="en-US" dirty="0" smtClean="0"/>
              <a:t> </a:t>
            </a:r>
            <a:r>
              <a:rPr lang="en-US" dirty="0" err="1" smtClean="0"/>
              <a:t>Sabha</a:t>
            </a:r>
            <a:r>
              <a:rPr lang="en-US" dirty="0" smtClean="0"/>
              <a:t> within a specified time</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b="1" dirty="0" smtClean="0">
                <a:solidFill>
                  <a:srgbClr val="FF0000"/>
                </a:solidFill>
              </a:rPr>
              <a:t>Meaning of Judiciary</a:t>
            </a:r>
            <a:endParaRPr lang="en-IN" b="1" dirty="0">
              <a:solidFill>
                <a:srgbClr val="FF0000"/>
              </a:solidFill>
            </a:endParaRPr>
          </a:p>
        </p:txBody>
      </p:sp>
      <p:sp>
        <p:nvSpPr>
          <p:cNvPr id="3" name="Content Placeholder 2"/>
          <p:cNvSpPr>
            <a:spLocks noGrp="1"/>
          </p:cNvSpPr>
          <p:nvPr>
            <p:ph idx="1"/>
          </p:nvPr>
        </p:nvSpPr>
        <p:spPr>
          <a:xfrm>
            <a:off x="228600" y="1676400"/>
            <a:ext cx="8610600" cy="4953000"/>
          </a:xfrm>
        </p:spPr>
        <p:txBody>
          <a:bodyPr/>
          <a:lstStyle/>
          <a:p>
            <a:r>
              <a:rPr lang="en-US" dirty="0" smtClean="0"/>
              <a:t>All the courts at different levels in the Country are collectively called the Judiciary.</a:t>
            </a:r>
          </a:p>
          <a:p>
            <a:r>
              <a:rPr lang="en-US" dirty="0" smtClean="0"/>
              <a:t>It is independent and powerful institution and is considered essential for democracies.</a:t>
            </a:r>
          </a:p>
          <a:p>
            <a:r>
              <a:rPr lang="en-US" dirty="0" smtClean="0"/>
              <a:t>The Indian Judiciary consists of a Supreme Court for the entire nation, High Court in the States, District Courts and the Courts at local level</a:t>
            </a:r>
          </a:p>
          <a:p>
            <a:r>
              <a:rPr lang="en-US" dirty="0" smtClean="0"/>
              <a:t>The judiciary in India is also one of the most powerful in the World.</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pPr algn="ctr"/>
            <a:r>
              <a:rPr lang="en-US" b="1" dirty="0" smtClean="0">
                <a:solidFill>
                  <a:srgbClr val="FF0000"/>
                </a:solidFill>
              </a:rPr>
              <a:t>Powers of Judiciary</a:t>
            </a:r>
            <a:endParaRPr lang="en-IN" b="1" dirty="0">
              <a:solidFill>
                <a:srgbClr val="FF0000"/>
              </a:solidFill>
            </a:endParaRPr>
          </a:p>
        </p:txBody>
      </p:sp>
      <p:sp>
        <p:nvSpPr>
          <p:cNvPr id="3" name="Content Placeholder 2"/>
          <p:cNvSpPr>
            <a:spLocks noGrp="1"/>
          </p:cNvSpPr>
          <p:nvPr>
            <p:ph idx="1"/>
          </p:nvPr>
        </p:nvSpPr>
        <p:spPr>
          <a:xfrm>
            <a:off x="0" y="1066800"/>
            <a:ext cx="9144000" cy="5486400"/>
          </a:xfrm>
        </p:spPr>
        <p:txBody>
          <a:bodyPr/>
          <a:lstStyle/>
          <a:p>
            <a:pPr>
              <a:buNone/>
            </a:pPr>
            <a:r>
              <a:rPr lang="en-US" dirty="0" smtClean="0"/>
              <a:t>The Judiciary in India is one of the most powerful judiciary in the World. India has an integrated Judiciary. It means the Supreme Court controls the judicial administration in the country</a:t>
            </a:r>
          </a:p>
          <a:p>
            <a:pPr marL="514350" indent="-514350">
              <a:buFont typeface="+mj-lt"/>
              <a:buAutoNum type="arabicPeriod"/>
            </a:pPr>
            <a:r>
              <a:rPr lang="en-US" b="1" dirty="0" smtClean="0">
                <a:solidFill>
                  <a:srgbClr val="FF0000"/>
                </a:solidFill>
              </a:rPr>
              <a:t>Settle the Disputes</a:t>
            </a:r>
          </a:p>
          <a:p>
            <a:pPr lvl="1"/>
            <a:r>
              <a:rPr lang="en-US" dirty="0" smtClean="0"/>
              <a:t>Between the Citizens</a:t>
            </a:r>
          </a:p>
          <a:p>
            <a:pPr lvl="1"/>
            <a:r>
              <a:rPr lang="en-US" dirty="0" smtClean="0"/>
              <a:t>Between citizen and government</a:t>
            </a:r>
          </a:p>
          <a:p>
            <a:pPr lvl="1"/>
            <a:r>
              <a:rPr lang="en-US" dirty="0" smtClean="0"/>
              <a:t>Between two or more state</a:t>
            </a:r>
          </a:p>
          <a:p>
            <a:pPr lvl="1"/>
            <a:r>
              <a:rPr lang="en-US" dirty="0" smtClean="0"/>
              <a:t>Between government at the union and state level</a:t>
            </a:r>
          </a:p>
          <a:p>
            <a:pPr marL="514350" indent="-514350">
              <a:buFont typeface="+mj-lt"/>
              <a:buAutoNum type="arabicPeriod"/>
            </a:pPr>
            <a:r>
              <a:rPr lang="en-US" b="1" dirty="0" smtClean="0">
                <a:solidFill>
                  <a:srgbClr val="FF0000"/>
                </a:solidFill>
              </a:rPr>
              <a:t>Free from legislature and </a:t>
            </a:r>
            <a:r>
              <a:rPr lang="en-US" b="1" dirty="0" smtClean="0">
                <a:solidFill>
                  <a:srgbClr val="FF0000"/>
                </a:solidFill>
              </a:rPr>
              <a:t>Executive</a:t>
            </a:r>
            <a:endParaRPr lang="en-US" b="1" dirty="0" smtClean="0">
              <a:solidFill>
                <a:srgbClr val="FF0000"/>
              </a:solidFill>
            </a:endParaRPr>
          </a:p>
          <a:p>
            <a:r>
              <a:rPr lang="en-US" dirty="0" smtClean="0"/>
              <a:t>The judges do not act on the direction of the government or according to the wishes of the party in power</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09600"/>
            <a:ext cx="8229600" cy="76200"/>
          </a:xfrm>
        </p:spPr>
        <p:txBody>
          <a:bodyPr>
            <a:normAutofit fontScale="90000"/>
          </a:bodyPr>
          <a:lstStyle/>
          <a:p>
            <a:endParaRPr lang="en-IN" dirty="0"/>
          </a:p>
        </p:txBody>
      </p:sp>
      <p:sp>
        <p:nvSpPr>
          <p:cNvPr id="3" name="Content Placeholder 2"/>
          <p:cNvSpPr>
            <a:spLocks noGrp="1"/>
          </p:cNvSpPr>
          <p:nvPr>
            <p:ph idx="1"/>
          </p:nvPr>
        </p:nvSpPr>
        <p:spPr>
          <a:xfrm>
            <a:off x="0" y="381000"/>
            <a:ext cx="9144000" cy="6477000"/>
          </a:xfrm>
        </p:spPr>
        <p:txBody>
          <a:bodyPr>
            <a:normAutofit/>
          </a:bodyPr>
          <a:lstStyle/>
          <a:p>
            <a:r>
              <a:rPr lang="en-US" dirty="0" smtClean="0"/>
              <a:t>That is why all the modern democracies have courts that are independent of the legislature and the </a:t>
            </a:r>
            <a:r>
              <a:rPr lang="en-US" dirty="0" smtClean="0"/>
              <a:t>executive.</a:t>
            </a:r>
            <a:endParaRPr lang="en-US" dirty="0" smtClean="0"/>
          </a:p>
          <a:p>
            <a:pPr marL="514350" indent="-514350">
              <a:buNone/>
            </a:pPr>
            <a:r>
              <a:rPr lang="en-US" b="1" dirty="0" smtClean="0">
                <a:solidFill>
                  <a:srgbClr val="FF0000"/>
                </a:solidFill>
              </a:rPr>
              <a:t>3.  Interpret the Constitution of the Country</a:t>
            </a:r>
          </a:p>
          <a:p>
            <a:pPr>
              <a:buNone/>
            </a:pPr>
            <a:r>
              <a:rPr lang="en-US" dirty="0" smtClean="0"/>
              <a:t>The Supreme court and the High court have the power to interpret the Constitution of the country</a:t>
            </a:r>
          </a:p>
          <a:p>
            <a:pPr>
              <a:buNone/>
            </a:pPr>
            <a:r>
              <a:rPr lang="en-US" b="1" dirty="0" smtClean="0">
                <a:solidFill>
                  <a:srgbClr val="FF0000"/>
                </a:solidFill>
              </a:rPr>
              <a:t>4.  Judicial Review</a:t>
            </a:r>
          </a:p>
          <a:p>
            <a:pPr>
              <a:buNone/>
            </a:pPr>
            <a:r>
              <a:rPr lang="en-US" dirty="0" smtClean="0"/>
              <a:t>They can declare invalid any law of the legislature or the actions of the executive, whether at the Union level or at the State level, if they find such a law or action is against the Constitution. Thus they can determine the Constitutional validity of any legislation or action of the executive in the country, when it is challenged before them. This is known as Judicial review. If the court finds that a law or an order of the executive disobeys the provisions of the constitution, it declares such law or order null and void.</a:t>
            </a: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81000"/>
          </a:xfrm>
        </p:spPr>
        <p:txBody>
          <a:bodyPr>
            <a:normAutofit fontScale="90000"/>
          </a:bodyPr>
          <a:lstStyle/>
          <a:p>
            <a:endParaRPr lang="en-IN" dirty="0"/>
          </a:p>
        </p:txBody>
      </p:sp>
      <p:sp>
        <p:nvSpPr>
          <p:cNvPr id="3" name="Content Placeholder 2"/>
          <p:cNvSpPr>
            <a:spLocks noGrp="1"/>
          </p:cNvSpPr>
          <p:nvPr>
            <p:ph idx="1"/>
          </p:nvPr>
        </p:nvSpPr>
        <p:spPr>
          <a:xfrm>
            <a:off x="228600" y="533400"/>
            <a:ext cx="8686800" cy="6096000"/>
          </a:xfrm>
        </p:spPr>
        <p:txBody>
          <a:bodyPr>
            <a:normAutofit lnSpcReduction="10000"/>
          </a:bodyPr>
          <a:lstStyle/>
          <a:p>
            <a:pPr>
              <a:buNone/>
            </a:pPr>
            <a:r>
              <a:rPr lang="en-US" b="1" dirty="0" smtClean="0">
                <a:solidFill>
                  <a:srgbClr val="FF0000"/>
                </a:solidFill>
              </a:rPr>
              <a:t>5. Guardian of Fundamental Rights</a:t>
            </a:r>
          </a:p>
          <a:p>
            <a:pPr>
              <a:buNone/>
            </a:pPr>
            <a:r>
              <a:rPr lang="en-US" dirty="0" smtClean="0"/>
              <a:t>The powers and the independence of the Indian judiciary allow it to act as the guardian of the Fundamental rights. That is why, the judiciary enjoys a high level of confidence among the people. </a:t>
            </a:r>
          </a:p>
          <a:p>
            <a:pPr>
              <a:buNone/>
            </a:pPr>
            <a:r>
              <a:rPr lang="en-US" b="1" dirty="0" smtClean="0">
                <a:solidFill>
                  <a:srgbClr val="FF0000"/>
                </a:solidFill>
              </a:rPr>
              <a:t>6. Public Interest Litigation</a:t>
            </a:r>
          </a:p>
          <a:p>
            <a:pPr>
              <a:buNone/>
            </a:pPr>
            <a:r>
              <a:rPr lang="en-US" dirty="0" smtClean="0"/>
              <a:t>Any one can approach the courts if public interest is hurt by the actions of the government.</a:t>
            </a:r>
          </a:p>
          <a:p>
            <a:pPr>
              <a:buNone/>
            </a:pPr>
            <a:r>
              <a:rPr lang="en-US" b="1" dirty="0" smtClean="0">
                <a:solidFill>
                  <a:srgbClr val="FF0000"/>
                </a:solidFill>
              </a:rPr>
              <a:t>7. Prevent the misuse of government power</a:t>
            </a:r>
          </a:p>
          <a:p>
            <a:pPr>
              <a:buNone/>
            </a:pPr>
            <a:r>
              <a:rPr lang="en-US" dirty="0" smtClean="0"/>
              <a:t>The courts intervene to prevent the misuse of the government’s power to make decisions. They check malpractices on the part of the public officials. That’s why the judiciary enjoys a high level of confidence among the people.</a:t>
            </a:r>
          </a:p>
          <a:p>
            <a:pPr>
              <a:buNone/>
            </a:pPr>
            <a:r>
              <a:rPr lang="en-US" dirty="0" smtClean="0"/>
              <a:t> </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pPr algn="ctr"/>
            <a:r>
              <a:rPr lang="en-US" b="1" dirty="0" smtClean="0">
                <a:solidFill>
                  <a:srgbClr val="FF0000"/>
                </a:solidFill>
              </a:rPr>
              <a:t>Appointment &amp; Removal Judges</a:t>
            </a:r>
            <a:endParaRPr lang="en-IN" b="1" dirty="0">
              <a:solidFill>
                <a:srgbClr val="FF0000"/>
              </a:solidFill>
            </a:endParaRPr>
          </a:p>
        </p:txBody>
      </p:sp>
      <p:sp>
        <p:nvSpPr>
          <p:cNvPr id="3" name="Content Placeholder 2"/>
          <p:cNvSpPr>
            <a:spLocks noGrp="1"/>
          </p:cNvSpPr>
          <p:nvPr>
            <p:ph idx="1"/>
          </p:nvPr>
        </p:nvSpPr>
        <p:spPr>
          <a:xfrm>
            <a:off x="304800" y="1371600"/>
            <a:ext cx="8610600" cy="5257800"/>
          </a:xfrm>
        </p:spPr>
        <p:txBody>
          <a:bodyPr>
            <a:normAutofit/>
          </a:bodyPr>
          <a:lstStyle/>
          <a:p>
            <a:r>
              <a:rPr lang="en-US" dirty="0" smtClean="0"/>
              <a:t>The judges of the S C and H C are appointed by the </a:t>
            </a:r>
            <a:r>
              <a:rPr lang="en-US" smtClean="0"/>
              <a:t>President </a:t>
            </a:r>
            <a:r>
              <a:rPr lang="en-US" smtClean="0"/>
              <a:t> </a:t>
            </a:r>
            <a:r>
              <a:rPr lang="en-US" dirty="0" smtClean="0"/>
              <a:t>in consultation with the Chief Justice of the Supreme Court.</a:t>
            </a:r>
          </a:p>
          <a:p>
            <a:r>
              <a:rPr lang="en-US" dirty="0" smtClean="0"/>
              <a:t>The Senior most judge of the Supreme Court is usually appointed the Chief Justice</a:t>
            </a:r>
          </a:p>
          <a:p>
            <a:r>
              <a:rPr lang="en-US" dirty="0" smtClean="0"/>
              <a:t>Once a person is appointed as judge of the S C or H C it is nearly impossible to remove him or her from that position</a:t>
            </a:r>
          </a:p>
          <a:p>
            <a:r>
              <a:rPr lang="en-US" dirty="0" smtClean="0"/>
              <a:t>A judge can be removed only by an impeachment motion passed separately by two thirds members of the two houses of the parliament</a:t>
            </a:r>
          </a:p>
          <a:p>
            <a:r>
              <a:rPr lang="en-US" dirty="0" smtClean="0"/>
              <a:t>It has never happened in the history of Indian democracy</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Question?</a:t>
            </a:r>
            <a:endParaRPr lang="en-US" dirty="0"/>
          </a:p>
        </p:txBody>
      </p:sp>
      <p:sp>
        <p:nvSpPr>
          <p:cNvPr id="3" name="Content Placeholder 2"/>
          <p:cNvSpPr>
            <a:spLocks noGrp="1"/>
          </p:cNvSpPr>
          <p:nvPr>
            <p:ph idx="1"/>
          </p:nvPr>
        </p:nvSpPr>
        <p:spPr/>
        <p:txBody>
          <a:bodyPr/>
          <a:lstStyle/>
          <a:p>
            <a:pPr>
              <a:buNone/>
            </a:pPr>
            <a:r>
              <a:rPr lang="en-US" dirty="0" smtClean="0"/>
              <a:t> Thank you for your kind attention and valuable additions!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pPr algn="ctr"/>
            <a:r>
              <a:rPr lang="en-US" b="1" dirty="0" err="1" smtClean="0"/>
              <a:t>Mandal</a:t>
            </a:r>
            <a:r>
              <a:rPr lang="en-US" b="1" dirty="0" smtClean="0"/>
              <a:t> Commission </a:t>
            </a:r>
            <a:endParaRPr lang="en-IN" b="1" dirty="0"/>
          </a:p>
        </p:txBody>
      </p:sp>
      <p:sp>
        <p:nvSpPr>
          <p:cNvPr id="3" name="Content Placeholder 2"/>
          <p:cNvSpPr>
            <a:spLocks noGrp="1"/>
          </p:cNvSpPr>
          <p:nvPr>
            <p:ph idx="1"/>
          </p:nvPr>
        </p:nvSpPr>
        <p:spPr>
          <a:xfrm>
            <a:off x="0" y="1524000"/>
            <a:ext cx="8915400" cy="5334000"/>
          </a:xfrm>
        </p:spPr>
        <p:txBody>
          <a:bodyPr>
            <a:normAutofit/>
          </a:bodyPr>
          <a:lstStyle/>
          <a:p>
            <a:r>
              <a:rPr lang="en-US" dirty="0" smtClean="0"/>
              <a:t>The government of India had appointed the Second Backward Classes Commission in 1979.</a:t>
            </a:r>
          </a:p>
          <a:p>
            <a:r>
              <a:rPr lang="en-US" dirty="0" smtClean="0"/>
              <a:t>It was headed by B.P. </a:t>
            </a:r>
            <a:r>
              <a:rPr lang="en-US" dirty="0" err="1" smtClean="0"/>
              <a:t>Mandal</a:t>
            </a:r>
            <a:r>
              <a:rPr lang="en-US" dirty="0" smtClean="0"/>
              <a:t>, so it is popularly called the </a:t>
            </a:r>
            <a:r>
              <a:rPr lang="en-US" dirty="0" err="1" smtClean="0"/>
              <a:t>Mandal</a:t>
            </a:r>
            <a:r>
              <a:rPr lang="en-US" dirty="0" smtClean="0"/>
              <a:t> Commission.</a:t>
            </a:r>
          </a:p>
          <a:p>
            <a:r>
              <a:rPr lang="en-US" dirty="0" smtClean="0"/>
              <a:t>It was asked to determine the criteria to identify the socially and educationally backward classes in India and recommended steps  to be taken for their advancement</a:t>
            </a:r>
          </a:p>
          <a:p>
            <a:r>
              <a:rPr lang="en-US" dirty="0" smtClean="0"/>
              <a:t>The commission gave its report in 1980 and made many recommendations.</a:t>
            </a:r>
          </a:p>
          <a:p>
            <a:r>
              <a:rPr lang="en-US" dirty="0" smtClean="0"/>
              <a:t>One of these was 27% of government jobs be reserved for the socially and educationally backward classes.</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04800"/>
          </a:xfrm>
        </p:spPr>
        <p:txBody>
          <a:bodyPr>
            <a:normAutofit fontScale="90000"/>
          </a:bodyPr>
          <a:lstStyle/>
          <a:p>
            <a:endParaRPr lang="en-IN" dirty="0"/>
          </a:p>
        </p:txBody>
      </p:sp>
      <p:sp>
        <p:nvSpPr>
          <p:cNvPr id="3" name="Content Placeholder 2"/>
          <p:cNvSpPr>
            <a:spLocks noGrp="1"/>
          </p:cNvSpPr>
          <p:nvPr>
            <p:ph idx="1"/>
          </p:nvPr>
        </p:nvSpPr>
        <p:spPr>
          <a:xfrm>
            <a:off x="0" y="457200"/>
            <a:ext cx="9144000" cy="6400800"/>
          </a:xfrm>
        </p:spPr>
        <p:txBody>
          <a:bodyPr/>
          <a:lstStyle/>
          <a:p>
            <a:r>
              <a:rPr lang="en-US" dirty="0" smtClean="0"/>
              <a:t>The benefit of job reservation extended from SC to ST to a third category called SEBC introduced</a:t>
            </a:r>
          </a:p>
          <a:p>
            <a:r>
              <a:rPr lang="en-US" dirty="0" smtClean="0"/>
              <a:t>These reports and recommendations were discussed in the parliament</a:t>
            </a:r>
          </a:p>
          <a:p>
            <a:r>
              <a:rPr lang="en-US" dirty="0" smtClean="0"/>
              <a:t>Many parties and parliamentarians kept demanding for the implementation of the demands.</a:t>
            </a:r>
          </a:p>
          <a:p>
            <a:r>
              <a:rPr lang="en-US" dirty="0" smtClean="0"/>
              <a:t>1989 </a:t>
            </a:r>
            <a:r>
              <a:rPr lang="en-US" dirty="0" err="1" smtClean="0"/>
              <a:t>Lok</a:t>
            </a:r>
            <a:r>
              <a:rPr lang="en-US" dirty="0" smtClean="0"/>
              <a:t> </a:t>
            </a:r>
            <a:r>
              <a:rPr lang="en-US" dirty="0" err="1" smtClean="0"/>
              <a:t>Sabha</a:t>
            </a:r>
            <a:r>
              <a:rPr lang="en-US" dirty="0" smtClean="0"/>
              <a:t> election, the </a:t>
            </a:r>
            <a:r>
              <a:rPr lang="en-US" dirty="0" err="1" smtClean="0"/>
              <a:t>Janata</a:t>
            </a:r>
            <a:r>
              <a:rPr lang="en-US" dirty="0" smtClean="0"/>
              <a:t> </a:t>
            </a:r>
            <a:r>
              <a:rPr lang="en-US" dirty="0" err="1" smtClean="0"/>
              <a:t>Dal</a:t>
            </a:r>
            <a:r>
              <a:rPr lang="en-US" dirty="0" smtClean="0"/>
              <a:t> party promised that if they will get a chance to form the government they would implement the demands.</a:t>
            </a:r>
          </a:p>
          <a:p>
            <a:r>
              <a:rPr lang="en-US" dirty="0" err="1" smtClean="0"/>
              <a:t>Janata</a:t>
            </a:r>
            <a:r>
              <a:rPr lang="en-US" dirty="0" smtClean="0"/>
              <a:t> </a:t>
            </a:r>
            <a:r>
              <a:rPr lang="en-US" dirty="0" err="1" smtClean="0"/>
              <a:t>Dal</a:t>
            </a:r>
            <a:r>
              <a:rPr lang="en-US" dirty="0" smtClean="0"/>
              <a:t> formed the government and its leader </a:t>
            </a:r>
            <a:r>
              <a:rPr lang="en-US" dirty="0" err="1" smtClean="0"/>
              <a:t>V.P.Singh</a:t>
            </a:r>
            <a:r>
              <a:rPr lang="en-US" dirty="0" smtClean="0"/>
              <a:t> became the prime minister and took different measures for to implement the commission report.</a:t>
            </a:r>
          </a:p>
          <a:p>
            <a:r>
              <a:rPr lang="en-US" dirty="0" smtClean="0"/>
              <a:t>Finally, it was implemented official memorandum- </a:t>
            </a:r>
            <a:r>
              <a:rPr lang="en-US" dirty="0" err="1" smtClean="0"/>
              <a:t>O.M.No</a:t>
            </a:r>
            <a:r>
              <a:rPr lang="en-US" dirty="0" smtClean="0"/>
              <a:t>. 36012/31/90 was born on April 13, 1990</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a:bodyPr>
          <a:lstStyle/>
          <a:p>
            <a:pPr algn="ctr"/>
            <a:r>
              <a:rPr lang="en-US" sz="4000" b="1" dirty="0" smtClean="0"/>
              <a:t>Reactions of the people</a:t>
            </a:r>
            <a:endParaRPr lang="en-IN" sz="4000" b="1" dirty="0"/>
          </a:p>
        </p:txBody>
      </p:sp>
      <p:sp>
        <p:nvSpPr>
          <p:cNvPr id="3" name="Content Placeholder 2"/>
          <p:cNvSpPr>
            <a:spLocks noGrp="1"/>
          </p:cNvSpPr>
          <p:nvPr>
            <p:ph idx="1"/>
          </p:nvPr>
        </p:nvSpPr>
        <p:spPr>
          <a:xfrm>
            <a:off x="228600" y="1524000"/>
            <a:ext cx="8763000" cy="5105400"/>
          </a:xfrm>
        </p:spPr>
        <p:txBody>
          <a:bodyPr/>
          <a:lstStyle/>
          <a:p>
            <a:r>
              <a:rPr lang="en-US" dirty="0" smtClean="0"/>
              <a:t>It was most hotly debated issue in the country.</a:t>
            </a:r>
          </a:p>
          <a:p>
            <a:r>
              <a:rPr lang="en-US" dirty="0" smtClean="0"/>
              <a:t>Newspapers and Magazines were full of different views and opinions related with this issue.</a:t>
            </a:r>
          </a:p>
          <a:p>
            <a:r>
              <a:rPr lang="en-US" dirty="0" smtClean="0"/>
              <a:t>It led protests, counter protests, some of became violent</a:t>
            </a:r>
          </a:p>
          <a:p>
            <a:r>
              <a:rPr lang="en-US" dirty="0" smtClean="0"/>
              <a:t>It affected the thousands of job opportunities.</a:t>
            </a:r>
          </a:p>
          <a:p>
            <a:r>
              <a:rPr lang="en-US" dirty="0" smtClean="0"/>
              <a:t>Some felt that because of the inequality the reservation is very important, through this those communities can reach at the top of the society.</a:t>
            </a:r>
          </a:p>
          <a:p>
            <a:r>
              <a:rPr lang="en-US" dirty="0" smtClean="0"/>
              <a:t>Others felt that it would make inequality in opportunity.</a:t>
            </a:r>
          </a:p>
          <a:p>
            <a:r>
              <a:rPr lang="en-US" dirty="0" smtClean="0"/>
              <a:t>They would be denied jobs even though they could be more qualified</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762000"/>
            <a:ext cx="8229600" cy="457200"/>
          </a:xfrm>
        </p:spPr>
        <p:txBody>
          <a:bodyPr>
            <a:normAutofit fontScale="90000"/>
          </a:bodyPr>
          <a:lstStyle/>
          <a:p>
            <a:endParaRPr lang="en-IN" dirty="0"/>
          </a:p>
        </p:txBody>
      </p:sp>
      <p:sp>
        <p:nvSpPr>
          <p:cNvPr id="3" name="Content Placeholder 2"/>
          <p:cNvSpPr>
            <a:spLocks noGrp="1"/>
          </p:cNvSpPr>
          <p:nvPr>
            <p:ph idx="1"/>
          </p:nvPr>
        </p:nvSpPr>
        <p:spPr>
          <a:xfrm>
            <a:off x="0" y="228600"/>
            <a:ext cx="9144000" cy="6096000"/>
          </a:xfrm>
        </p:spPr>
        <p:txBody>
          <a:bodyPr>
            <a:normAutofit fontScale="92500" lnSpcReduction="10000"/>
          </a:bodyPr>
          <a:lstStyle/>
          <a:p>
            <a:r>
              <a:rPr lang="en-US" dirty="0" smtClean="0"/>
              <a:t>Some of them considered that it would make hamper in the national unity</a:t>
            </a:r>
          </a:p>
          <a:p>
            <a:r>
              <a:rPr lang="en-US" dirty="0" smtClean="0"/>
              <a:t>Some persons and associations opposed this and filed the case in the courts. </a:t>
            </a:r>
          </a:p>
          <a:p>
            <a:r>
              <a:rPr lang="en-US" dirty="0" smtClean="0"/>
              <a:t>The supreme court of India bunched all these case together. </a:t>
            </a:r>
          </a:p>
          <a:p>
            <a:r>
              <a:rPr lang="en-US" dirty="0" smtClean="0"/>
              <a:t>This case was known as “</a:t>
            </a:r>
            <a:r>
              <a:rPr lang="en-US" dirty="0" err="1" smtClean="0"/>
              <a:t>Indira</a:t>
            </a:r>
            <a:r>
              <a:rPr lang="en-US" dirty="0" smtClean="0"/>
              <a:t> </a:t>
            </a:r>
            <a:r>
              <a:rPr lang="en-US" dirty="0" err="1" smtClean="0"/>
              <a:t>Sawhney</a:t>
            </a:r>
            <a:r>
              <a:rPr lang="en-US" dirty="0" smtClean="0"/>
              <a:t> and others Vs Union of India case.</a:t>
            </a:r>
          </a:p>
          <a:p>
            <a:r>
              <a:rPr lang="en-US" dirty="0" smtClean="0"/>
              <a:t>Eleven judges of Supreme Court heard the arguments of both sides </a:t>
            </a:r>
          </a:p>
          <a:p>
            <a:r>
              <a:rPr lang="en-US" dirty="0" smtClean="0"/>
              <a:t>By a majority the judges in 1992 declared that this order of the government was valid and asked the government to modify its original order.</a:t>
            </a:r>
          </a:p>
          <a:p>
            <a:r>
              <a:rPr lang="en-US" dirty="0" smtClean="0"/>
              <a:t>It said that well- to- do person from the backward class should be excluded from getting reservation.</a:t>
            </a:r>
          </a:p>
          <a:p>
            <a:r>
              <a:rPr lang="en-US" dirty="0" smtClean="0"/>
              <a:t>The Department of Personal Training issued another Office Memorandum on September 8, 1993.</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838200"/>
          </a:xfrm>
        </p:spPr>
        <p:txBody>
          <a:bodyPr>
            <a:noAutofit/>
          </a:bodyPr>
          <a:lstStyle/>
          <a:p>
            <a:pPr algn="ctr"/>
            <a:r>
              <a:rPr lang="en-US" sz="4000" b="1" dirty="0" smtClean="0"/>
              <a:t>What do you meant by Political Institutions</a:t>
            </a:r>
            <a:endParaRPr lang="en-IN" sz="4000" b="1" dirty="0"/>
          </a:p>
        </p:txBody>
      </p:sp>
      <p:sp>
        <p:nvSpPr>
          <p:cNvPr id="3" name="Content Placeholder 2"/>
          <p:cNvSpPr>
            <a:spLocks noGrp="1"/>
          </p:cNvSpPr>
          <p:nvPr>
            <p:ph idx="1"/>
          </p:nvPr>
        </p:nvSpPr>
        <p:spPr>
          <a:xfrm>
            <a:off x="457200" y="1447800"/>
            <a:ext cx="8229600" cy="5181600"/>
          </a:xfrm>
        </p:spPr>
        <p:txBody>
          <a:bodyPr>
            <a:normAutofit/>
          </a:bodyPr>
          <a:lstStyle/>
          <a:p>
            <a:r>
              <a:rPr lang="en-US" dirty="0" smtClean="0"/>
              <a:t>In India the political institutions are arranging and carrying all the tasks of the country. In modern democracy these arrangements are known as Institutions. </a:t>
            </a:r>
          </a:p>
          <a:p>
            <a:r>
              <a:rPr lang="en-US" dirty="0" smtClean="0"/>
              <a:t>Working with institutions are not easy, it has lot of rules and regulations.</a:t>
            </a:r>
          </a:p>
          <a:p>
            <a:r>
              <a:rPr lang="en-US" dirty="0" smtClean="0"/>
              <a:t>This can bind the hands of the leaders.</a:t>
            </a:r>
          </a:p>
          <a:p>
            <a:r>
              <a:rPr lang="en-US" dirty="0" smtClean="0"/>
              <a:t>Institutions involve meetings, committees and routines. This often leads to delay and complications</a:t>
            </a:r>
          </a:p>
          <a:p>
            <a:r>
              <a:rPr lang="en-US" dirty="0" smtClean="0"/>
              <a:t>Some of the delays and complications are very useful. They provide an opportunity for a wider set of people to be consulted in any decision.</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457200"/>
            <a:ext cx="8229600" cy="76200"/>
          </a:xfrm>
        </p:spPr>
        <p:txBody>
          <a:bodyPr>
            <a:normAutofit fontScale="90000"/>
          </a:bodyPr>
          <a:lstStyle/>
          <a:p>
            <a:endParaRPr lang="en-IN" dirty="0"/>
          </a:p>
        </p:txBody>
      </p:sp>
      <p:sp>
        <p:nvSpPr>
          <p:cNvPr id="3" name="Content Placeholder 2"/>
          <p:cNvSpPr>
            <a:spLocks noGrp="1"/>
          </p:cNvSpPr>
          <p:nvPr>
            <p:ph idx="1"/>
          </p:nvPr>
        </p:nvSpPr>
        <p:spPr>
          <a:xfrm>
            <a:off x="457200" y="685800"/>
            <a:ext cx="8229600" cy="5638800"/>
          </a:xfrm>
        </p:spPr>
        <p:txBody>
          <a:bodyPr>
            <a:normAutofit lnSpcReduction="10000"/>
          </a:bodyPr>
          <a:lstStyle/>
          <a:p>
            <a:r>
              <a:rPr lang="en-US" dirty="0" smtClean="0"/>
              <a:t>In India these are the three important Political Institutions</a:t>
            </a:r>
          </a:p>
          <a:p>
            <a:r>
              <a:rPr lang="en-US" dirty="0" smtClean="0">
                <a:solidFill>
                  <a:srgbClr val="FF0000"/>
                </a:solidFill>
              </a:rPr>
              <a:t>    Legislature/Parliament-</a:t>
            </a:r>
            <a:r>
              <a:rPr lang="en-US" dirty="0" smtClean="0"/>
              <a:t>It is the final authority for making laws in the country.</a:t>
            </a:r>
          </a:p>
          <a:p>
            <a:pPr lvl="1"/>
            <a:r>
              <a:rPr lang="en-US" sz="3200" dirty="0" smtClean="0">
                <a:solidFill>
                  <a:srgbClr val="FF0000"/>
                </a:solidFill>
              </a:rPr>
              <a:t>Political Executive-</a:t>
            </a:r>
            <a:r>
              <a:rPr lang="en-US" dirty="0" smtClean="0"/>
              <a:t> The prime minister and the cabinet ministers that take all important policy decisions and</a:t>
            </a:r>
          </a:p>
          <a:p>
            <a:pPr lvl="1"/>
            <a:r>
              <a:rPr lang="en-US" sz="3200" dirty="0" smtClean="0">
                <a:solidFill>
                  <a:srgbClr val="FF0000"/>
                </a:solidFill>
              </a:rPr>
              <a:t>Permanent Executive-</a:t>
            </a:r>
            <a:r>
              <a:rPr lang="en-US" dirty="0" smtClean="0"/>
              <a:t> The Civil Servants, working together, are responsible for taking steps to implement the minister's decision.</a:t>
            </a:r>
          </a:p>
          <a:p>
            <a:pPr lvl="1"/>
            <a:r>
              <a:rPr lang="en-US" sz="3200" dirty="0" smtClean="0">
                <a:solidFill>
                  <a:srgbClr val="FF0000"/>
                </a:solidFill>
              </a:rPr>
              <a:t>Judiciary-</a:t>
            </a:r>
            <a:r>
              <a:rPr lang="en-US" dirty="0" smtClean="0">
                <a:solidFill>
                  <a:srgbClr val="FF0000"/>
                </a:solidFill>
              </a:rPr>
              <a:t> </a:t>
            </a:r>
            <a:r>
              <a:rPr lang="en-US" dirty="0" smtClean="0"/>
              <a:t>Supreme Court is an institution where disputes between citizens and the government  are finally settled.</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593</TotalTime>
  <Words>3253</Words>
  <Application>Microsoft Office PowerPoint</Application>
  <PresentationFormat>On-screen Show (4:3)</PresentationFormat>
  <Paragraphs>219</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WORKING OF INSTITUTIONS</vt:lpstr>
      <vt:lpstr>Major Topics</vt:lpstr>
      <vt:lpstr>Office Memorandum</vt:lpstr>
      <vt:lpstr>Mandal Commission </vt:lpstr>
      <vt:lpstr>Slide 5</vt:lpstr>
      <vt:lpstr>Reactions of the people</vt:lpstr>
      <vt:lpstr>Slide 7</vt:lpstr>
      <vt:lpstr>What do you meant by Political Institutions</vt:lpstr>
      <vt:lpstr>Slide 9</vt:lpstr>
      <vt:lpstr>Parliament &amp; Legislature</vt:lpstr>
      <vt:lpstr>What are the significance of Parliament in democracy?</vt:lpstr>
      <vt:lpstr>Different houses of Parliament</vt:lpstr>
      <vt:lpstr>Discuss- parliament and its two houses</vt:lpstr>
      <vt:lpstr>Slide 14</vt:lpstr>
      <vt:lpstr>Slide 15</vt:lpstr>
      <vt:lpstr>Distinguish between- Lok Sabha &amp; Rajya Sabha</vt:lpstr>
      <vt:lpstr>Distinguish between Political Executive and Permanent Executive</vt:lpstr>
      <vt:lpstr>Slide 18</vt:lpstr>
      <vt:lpstr>Appointments made by the President of India</vt:lpstr>
      <vt:lpstr>Different types of Council of Ministers</vt:lpstr>
      <vt:lpstr>Slide 21</vt:lpstr>
      <vt:lpstr>Powers of the Prime Minister</vt:lpstr>
      <vt:lpstr>Slide 23</vt:lpstr>
      <vt:lpstr>Coalition Government imposed certain constrains on the power of the Prime Minister</vt:lpstr>
      <vt:lpstr>Election procedure of the President of India</vt:lpstr>
      <vt:lpstr>Powers of the President of India</vt:lpstr>
      <vt:lpstr>Slide 27</vt:lpstr>
      <vt:lpstr>Limitation of the Power of President</vt:lpstr>
      <vt:lpstr>American Presidential System  Difference- Presidential and Parliamentary System</vt:lpstr>
      <vt:lpstr>When and how does the President exercise his discretion?</vt:lpstr>
      <vt:lpstr>Meaning of Judiciary</vt:lpstr>
      <vt:lpstr>Powers of Judiciary</vt:lpstr>
      <vt:lpstr>Slide 33</vt:lpstr>
      <vt:lpstr>Slide 34</vt:lpstr>
      <vt:lpstr>Appointment &amp; Removal Judges</vt:lpstr>
      <vt:lpstr>Any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OF INSTITUTIONS</dc:title>
  <dc:creator>LIJIN</dc:creator>
  <cp:lastModifiedBy>Administrator</cp:lastModifiedBy>
  <cp:revision>59</cp:revision>
  <dcterms:created xsi:type="dcterms:W3CDTF">2006-08-16T00:00:00Z</dcterms:created>
  <dcterms:modified xsi:type="dcterms:W3CDTF">2020-10-20T07:13:35Z</dcterms:modified>
</cp:coreProperties>
</file>